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61F885F-C186-4D83-9FD1-3C40A82963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C0E7B5D7-FF02-4E78-A347-B7756D8C11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F5EEB08-67C4-4DE0-A4DC-9D6368FFF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4282F-ED5F-4E21-AB16-C95A835E3A05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900A7E2-8738-4F39-ADFD-938366B95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F7F6CC0-90FB-47CA-ADA1-C4CD6A38E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87FB-BCC9-446E-8DD6-3445365FF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13851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DFA6C41-85FB-4C27-8DD7-CE90C29FC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BBC1ACBD-BE9D-41EA-9804-1C6546FCD9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5ECD280-E270-4A48-A03E-C8EF492F0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4282F-ED5F-4E21-AB16-C95A835E3A05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B313D4E-7A9E-4C3A-ACA7-5564F0934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2BED7AC-6A7A-4D4E-AFF2-41647396A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87FB-BCC9-446E-8DD6-3445365FF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3279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3C552A66-CB9A-459D-B560-D0672F3E62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9158FC73-1AE0-4E3C-8F8E-E22060FD14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2966AF5-859A-4D3F-8800-1E37964E9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4282F-ED5F-4E21-AB16-C95A835E3A05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85FBEC9-4D23-40B6-8EAC-F35216E69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A1EE641-7DEE-49EB-AB1C-E563902C1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87FB-BCC9-446E-8DD6-3445365FF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5701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6CEBCEA-D230-49F8-8EE0-9A5CFCDF3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3A6FDFA-9DE5-414D-B62D-390E61802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6AC3D1D-A966-4809-A62D-3D3AFB355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4282F-ED5F-4E21-AB16-C95A835E3A05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59D2B3F-8CE8-4D2B-BA0C-60E2681B4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D2BDB30-2CEB-440F-AD3D-02DBB25D0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87FB-BCC9-446E-8DD6-3445365FF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9401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D676354-94AC-4A0A-A300-96293744B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29925A0-A744-4C5F-8A51-E82F918D7C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B39519F-6D9C-4764-9E04-842FFE230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4282F-ED5F-4E21-AB16-C95A835E3A05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E97357B-7912-40E9-9E43-69915D6FD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8118FC5-E9CF-4B7F-8996-52B8E198E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87FB-BCC9-446E-8DD6-3445365FF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94692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13F550C-1761-4801-BEC0-A1CC673BB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CD4D217-6512-43D7-8D82-627EA71320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7B6A61B-813C-4490-B332-35716CCE9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E01F90B4-0680-4924-874A-2DF629D92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4282F-ED5F-4E21-AB16-C95A835E3A05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68C0A3D-2FAF-49BB-A24A-693DD05D5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414A641-64C5-4D07-A5EB-BE85BD966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87FB-BCC9-446E-8DD6-3445365FF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5924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F5F10C7-3700-4232-8303-D5D3714BF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A06A474-C009-496E-9A69-60ECDA150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E36D110-956E-4C13-AF09-212F20954E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EFD1125A-A4B9-4370-A540-982459006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B5ED51EF-6EF5-4301-BDC7-476A4F1DA3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8A66BCF9-F609-49C2-9F4E-7B9FE1E7E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4282F-ED5F-4E21-AB16-C95A835E3A05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512F0416-EB64-4D39-9344-822BD34F9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256D0073-437E-43F3-A3EA-DAC940A3F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87FB-BCC9-446E-8DD6-3445365FF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8876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598A812-347B-44AD-9B02-07B64D4DB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BE1BC171-3167-4EA9-9707-868816A91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4282F-ED5F-4E21-AB16-C95A835E3A05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1B640618-BC0A-4F00-9A1C-13604483D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803F55B0-60C7-463A-8CBB-534BEFECC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87FB-BCC9-446E-8DD6-3445365FF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6348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C3D63FF7-6819-46CD-9AEE-EF14507B7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4282F-ED5F-4E21-AB16-C95A835E3A05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C1B55BFB-8705-4B0B-803C-863407C58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FB4F4DF1-8EC1-427C-BAE4-616527A4E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87FB-BCC9-446E-8DD6-3445365FF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0513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A13CACE-CF24-4906-92C8-0005CC1CB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E521E3C-5439-40E0-B336-B55107AB0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912A5BA7-FC8C-4D63-8C0E-E2241BE78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6F9C997-5F0D-436A-87E4-214DFE642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4282F-ED5F-4E21-AB16-C95A835E3A05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A37BA4A-19A6-4118-9001-6E0E95105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F69B71B-1756-46D6-A913-2754B2338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87FB-BCC9-446E-8DD6-3445365FF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23708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720A667-0564-4D44-9530-C9EBC3707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2687F2BF-D457-4E55-8E5A-DA1A026EAD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91337CD3-2D4F-4D1A-BC15-958AB15363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A652D3A-E482-424C-B78B-B39F59C3C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4282F-ED5F-4E21-AB16-C95A835E3A05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820CFCB-F65F-4CB4-93F3-28CC9BEAA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775CA8C-EE94-4FF5-BE44-342FF5974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87FB-BCC9-446E-8DD6-3445365FF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3540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5059ED2B-F028-4798-AC47-AEEC3EA12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C0D9126-628A-4CB6-A3B4-0E5EBB2548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890501B-EB04-43BB-AE23-65D66D6C1E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4282F-ED5F-4E21-AB16-C95A835E3A05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9113A7A-B25B-4811-AFE5-E46B95C801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6F45A8A-47C7-4000-BBE1-70228C3F08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F87FB-BCC9-446E-8DD6-3445365FF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7880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ligetmuhely.com/szitakoto/szabo-csaba-zita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D5B0686-D24F-4BFA-89C5-C4960BA7ED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>
                <a:solidFill>
                  <a:schemeClr val="bg1"/>
                </a:solidFill>
              </a:rPr>
              <a:t>Velünk élő szörnyetegek</a:t>
            </a:r>
            <a:br>
              <a:rPr lang="hu-HU" dirty="0">
                <a:solidFill>
                  <a:schemeClr val="bg1"/>
                </a:solidFill>
              </a:rPr>
            </a:b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43D17CB2-998E-4A6B-AC1E-19345C3D40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8000" b="1" dirty="0">
                <a:solidFill>
                  <a:schemeClr val="bg1"/>
                </a:solidFill>
              </a:rPr>
              <a:t>PARAZITÁK</a:t>
            </a:r>
          </a:p>
        </p:txBody>
      </p:sp>
    </p:spTree>
    <p:extLst>
      <p:ext uri="{BB962C8B-B14F-4D97-AF65-F5344CB8AC3E}">
        <p14:creationId xmlns:p14="http://schemas.microsoft.com/office/powerpoint/2010/main" val="1813710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81429BE3-C23B-4494-96C9-57A20E468775}"/>
              </a:ext>
            </a:extLst>
          </p:cNvPr>
          <p:cNvSpPr txBox="1"/>
          <p:nvPr/>
        </p:nvSpPr>
        <p:spPr>
          <a:xfrm>
            <a:off x="867266" y="612844"/>
            <a:ext cx="363874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>
                <a:solidFill>
                  <a:schemeClr val="bg1"/>
                </a:solidFill>
              </a:rPr>
              <a:t>A paraziták, vagy élősködők egy másik faj élő egyedeinek testének felszínén, vagy testében élnek, és abból táplálkoznak.</a:t>
            </a:r>
          </a:p>
          <a:p>
            <a:r>
              <a:rPr lang="hu-HU" sz="3600" dirty="0">
                <a:solidFill>
                  <a:schemeClr val="bg1"/>
                </a:solidFill>
              </a:rPr>
              <a:t>Gyakran okoznak betegséget.</a:t>
            </a:r>
          </a:p>
        </p:txBody>
      </p:sp>
      <p:pic>
        <p:nvPicPr>
          <p:cNvPr id="1026" name="Picture 2" descr="Paraziták a testben - milyen tünetei vannak és honnan jönnek? - WUOC 2016  online útmutató a természetes kezelésekhez">
            <a:extLst>
              <a:ext uri="{FF2B5EF4-FFF2-40B4-BE49-F238E27FC236}">
                <a16:creationId xmlns:a16="http://schemas.microsoft.com/office/drawing/2014/main" id="{FD809DAB-B532-4F3B-ADD0-0D1AB1119A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946" y="1360259"/>
            <a:ext cx="5690510" cy="3786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7166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Élősködők: Fejtetű, hajtetű - avagy amik a fejeden élősködnek">
            <a:extLst>
              <a:ext uri="{FF2B5EF4-FFF2-40B4-BE49-F238E27FC236}">
                <a16:creationId xmlns:a16="http://schemas.microsoft.com/office/drawing/2014/main" id="{A93EA390-1780-424F-9CE3-8513818C27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428" y="526577"/>
            <a:ext cx="4062680" cy="5586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Kép 4">
            <a:extLst>
              <a:ext uri="{FF2B5EF4-FFF2-40B4-BE49-F238E27FC236}">
                <a16:creationId xmlns:a16="http://schemas.microsoft.com/office/drawing/2014/main" id="{3E67DFF5-23C7-42BE-A0EF-DA2EDFEFE3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6238" y="2067339"/>
            <a:ext cx="3738300" cy="2504661"/>
          </a:xfrm>
          <a:prstGeom prst="rect">
            <a:avLst/>
          </a:prstGeom>
        </p:spPr>
      </p:pic>
      <p:sp>
        <p:nvSpPr>
          <p:cNvPr id="6" name="Szövegdoboz 5">
            <a:extLst>
              <a:ext uri="{FF2B5EF4-FFF2-40B4-BE49-F238E27FC236}">
                <a16:creationId xmlns:a16="http://schemas.microsoft.com/office/drawing/2014/main" id="{C12C34C3-C298-455E-9851-7607C02919E3}"/>
              </a:ext>
            </a:extLst>
          </p:cNvPr>
          <p:cNvSpPr txBox="1"/>
          <p:nvPr/>
        </p:nvSpPr>
        <p:spPr>
          <a:xfrm>
            <a:off x="536713" y="700524"/>
            <a:ext cx="234563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>
                <a:solidFill>
                  <a:schemeClr val="bg1"/>
                </a:solidFill>
              </a:rPr>
              <a:t>Fejtetű és serke</a:t>
            </a:r>
          </a:p>
          <a:p>
            <a:endParaRPr lang="hu-HU" sz="2800" dirty="0">
              <a:solidFill>
                <a:schemeClr val="bg1"/>
              </a:solidFill>
            </a:endParaRPr>
          </a:p>
          <a:p>
            <a:r>
              <a:rPr lang="hu-HU" sz="2800" dirty="0" err="1">
                <a:solidFill>
                  <a:schemeClr val="bg1"/>
                </a:solidFill>
              </a:rPr>
              <a:t>Szárnyatlan</a:t>
            </a:r>
            <a:r>
              <a:rPr lang="hu-HU" sz="2800" dirty="0">
                <a:solidFill>
                  <a:schemeClr val="bg1"/>
                </a:solidFill>
              </a:rPr>
              <a:t>, vérszívó rovar, mely teljes életciklusát az emberi hajban tölti, és petéit, az úgynevezett serkéket is ide rakja.</a:t>
            </a:r>
          </a:p>
        </p:txBody>
      </p:sp>
    </p:spTree>
    <p:extLst>
      <p:ext uri="{BB962C8B-B14F-4D97-AF65-F5344CB8AC3E}">
        <p14:creationId xmlns:p14="http://schemas.microsoft.com/office/powerpoint/2010/main" val="499022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olhairtás | Rovarstop.info">
            <a:extLst>
              <a:ext uri="{FF2B5EF4-FFF2-40B4-BE49-F238E27FC236}">
                <a16:creationId xmlns:a16="http://schemas.microsoft.com/office/drawing/2014/main" id="{1F9799EA-6B55-422A-BB6E-6CBDDA9877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0225" y="153849"/>
            <a:ext cx="5589104" cy="5589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Élősködők: Bolhacsípés - Avagy a kellemetlen bolhák kiírtása">
            <a:extLst>
              <a:ext uri="{FF2B5EF4-FFF2-40B4-BE49-F238E27FC236}">
                <a16:creationId xmlns:a16="http://schemas.microsoft.com/office/drawing/2014/main" id="{7EF1A012-07A9-443B-852F-B99DF466D2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445" y="4542183"/>
            <a:ext cx="3181642" cy="2161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>
            <a:extLst>
              <a:ext uri="{FF2B5EF4-FFF2-40B4-BE49-F238E27FC236}">
                <a16:creationId xmlns:a16="http://schemas.microsoft.com/office/drawing/2014/main" id="{7B4CA30E-8D52-447D-9B17-7D8035899D03}"/>
              </a:ext>
            </a:extLst>
          </p:cNvPr>
          <p:cNvSpPr txBox="1"/>
          <p:nvPr/>
        </p:nvSpPr>
        <p:spPr>
          <a:xfrm>
            <a:off x="434011" y="650369"/>
            <a:ext cx="532406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>
                <a:solidFill>
                  <a:schemeClr val="bg1"/>
                </a:solidFill>
              </a:rPr>
              <a:t>Bolha</a:t>
            </a:r>
          </a:p>
          <a:p>
            <a:endParaRPr lang="hu-HU" sz="2400" dirty="0">
              <a:solidFill>
                <a:schemeClr val="bg1"/>
              </a:solidFill>
            </a:endParaRPr>
          </a:p>
          <a:p>
            <a:r>
              <a:rPr lang="hu-HU" sz="2400" dirty="0">
                <a:solidFill>
                  <a:schemeClr val="bg1"/>
                </a:solidFill>
              </a:rPr>
              <a:t>A bolhák 1–4 mm nagyságú sötétbarna, </a:t>
            </a:r>
            <a:r>
              <a:rPr lang="hu-HU" sz="2400" dirty="0" err="1">
                <a:solidFill>
                  <a:schemeClr val="bg1"/>
                </a:solidFill>
              </a:rPr>
              <a:t>szárnyatlan</a:t>
            </a:r>
            <a:r>
              <a:rPr lang="hu-HU" sz="2400" dirty="0">
                <a:solidFill>
                  <a:schemeClr val="bg1"/>
                </a:solidFill>
              </a:rPr>
              <a:t> rovarok.</a:t>
            </a:r>
          </a:p>
          <a:p>
            <a:r>
              <a:rPr lang="hu-HU" sz="2400" dirty="0">
                <a:solidFill>
                  <a:schemeClr val="bg1"/>
                </a:solidFill>
              </a:rPr>
              <a:t>A hátsó pár lábuk erőteljes ugróláb.</a:t>
            </a:r>
          </a:p>
          <a:p>
            <a:r>
              <a:rPr lang="hu-HU" sz="2400" dirty="0">
                <a:solidFill>
                  <a:schemeClr val="bg1"/>
                </a:solidFill>
              </a:rPr>
              <a:t>A kifejlett állatok vérrel táplálkoznak. A lárvák nem szívnak vért, hanem szerves törmelékkel, illetve a felnőtt állatok ürülékéből származó emésztetlen vérrel táplálkoznak. </a:t>
            </a:r>
          </a:p>
          <a:p>
            <a:r>
              <a:rPr lang="hu-HU" sz="2400" dirty="0">
                <a:solidFill>
                  <a:schemeClr val="bg1"/>
                </a:solidFill>
              </a:rPr>
              <a:t>Különböző fertőző betegségeket terjeszthetnek, például a pestist, illetve a macskabolha köztes gazdája a galandférgeknek.</a:t>
            </a:r>
          </a:p>
        </p:txBody>
      </p:sp>
    </p:spTree>
    <p:extLst>
      <p:ext uri="{BB962C8B-B14F-4D97-AF65-F5344CB8AC3E}">
        <p14:creationId xmlns:p14="http://schemas.microsoft.com/office/powerpoint/2010/main" val="722195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tt a nyár, kezdődik a kullancs invázió!">
            <a:extLst>
              <a:ext uri="{FF2B5EF4-FFF2-40B4-BE49-F238E27FC236}">
                <a16:creationId xmlns:a16="http://schemas.microsoft.com/office/drawing/2014/main" id="{5521A7AC-32C3-406C-A85B-05CB64545E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5322" y="178904"/>
            <a:ext cx="4699966" cy="4699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Szimpatika – Mindent a kullancsokról">
            <a:extLst>
              <a:ext uri="{FF2B5EF4-FFF2-40B4-BE49-F238E27FC236}">
                <a16:creationId xmlns:a16="http://schemas.microsoft.com/office/drawing/2014/main" id="{9EE92EDC-719C-4653-98E4-98C3656F92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7492" y="4222060"/>
            <a:ext cx="3095625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A77E7C23-1F67-4767-B9B8-FDA41E3D2699}"/>
              </a:ext>
            </a:extLst>
          </p:cNvPr>
          <p:cNvSpPr txBox="1"/>
          <p:nvPr/>
        </p:nvSpPr>
        <p:spPr>
          <a:xfrm>
            <a:off x="665922" y="805070"/>
            <a:ext cx="563548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>
                <a:solidFill>
                  <a:schemeClr val="bg1"/>
                </a:solidFill>
              </a:rPr>
              <a:t>Kullancsok</a:t>
            </a:r>
          </a:p>
          <a:p>
            <a:endParaRPr lang="hu-HU" sz="2800" dirty="0">
              <a:solidFill>
                <a:schemeClr val="bg1"/>
              </a:solidFill>
            </a:endParaRPr>
          </a:p>
          <a:p>
            <a:r>
              <a:rPr lang="hu-HU" sz="2800" dirty="0">
                <a:solidFill>
                  <a:schemeClr val="bg1"/>
                </a:solidFill>
              </a:rPr>
              <a:t>Vérszívó pókszabású ízeltlábúak.</a:t>
            </a:r>
          </a:p>
          <a:p>
            <a:r>
              <a:rPr lang="hu-HU" sz="2800" dirty="0">
                <a:solidFill>
                  <a:schemeClr val="bg1"/>
                </a:solidFill>
              </a:rPr>
              <a:t>A kifejlett állatoknak 8 lábuk van. </a:t>
            </a:r>
          </a:p>
          <a:p>
            <a:r>
              <a:rPr lang="hu-HU" sz="2800" dirty="0">
                <a:solidFill>
                  <a:schemeClr val="bg1"/>
                </a:solidFill>
              </a:rPr>
              <a:t>Többféle súlyos betegséget is terjeszthetnek:</a:t>
            </a:r>
          </a:p>
          <a:p>
            <a:r>
              <a:rPr lang="hu-HU" sz="2800" dirty="0">
                <a:solidFill>
                  <a:schemeClr val="bg1"/>
                </a:solidFill>
              </a:rPr>
              <a:t>Lyme kór: általános leromlással, ízületi fájdalmakkal, szívkárosodással járó betegség.</a:t>
            </a:r>
          </a:p>
          <a:p>
            <a:r>
              <a:rPr lang="hu-HU" sz="2800" dirty="0">
                <a:solidFill>
                  <a:schemeClr val="bg1"/>
                </a:solidFill>
              </a:rPr>
              <a:t>Vírusos agyvelőgyulladás</a:t>
            </a:r>
          </a:p>
        </p:txBody>
      </p:sp>
    </p:spTree>
    <p:extLst>
      <p:ext uri="{BB962C8B-B14F-4D97-AF65-F5344CB8AC3E}">
        <p14:creationId xmlns:p14="http://schemas.microsoft.com/office/powerpoint/2010/main" val="30313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Ágyi poloska hiedelmek. Tévhitek és cáfolatok - Ágyi poloska  ellen.Poloskairtás módjai, poloskacsí">
            <a:extLst>
              <a:ext uri="{FF2B5EF4-FFF2-40B4-BE49-F238E27FC236}">
                <a16:creationId xmlns:a16="http://schemas.microsoft.com/office/drawing/2014/main" id="{D0BA8A48-CF69-42BC-A38E-D8A32C777F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318" y="1205119"/>
            <a:ext cx="5159403" cy="4447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10DB083B-E502-4756-8F33-ACB5753D69DA}"/>
              </a:ext>
            </a:extLst>
          </p:cNvPr>
          <p:cNvSpPr txBox="1"/>
          <p:nvPr/>
        </p:nvSpPr>
        <p:spPr>
          <a:xfrm>
            <a:off x="616226" y="805070"/>
            <a:ext cx="352839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>
                <a:solidFill>
                  <a:schemeClr val="bg1"/>
                </a:solidFill>
              </a:rPr>
              <a:t>Ágyi poloska</a:t>
            </a:r>
          </a:p>
          <a:p>
            <a:endParaRPr lang="hu-HU" sz="2800" dirty="0">
              <a:solidFill>
                <a:schemeClr val="bg1"/>
              </a:solidFill>
            </a:endParaRPr>
          </a:p>
          <a:p>
            <a:r>
              <a:rPr lang="hu-HU" sz="2800" dirty="0">
                <a:solidFill>
                  <a:schemeClr val="bg1"/>
                </a:solidFill>
              </a:rPr>
              <a:t>Vérszívó rovar, mely nappal elrejtőzik az ágy, a padló repedéseibe, éjjel aktív. Csípései több napig tartó kellemetlen bőrviszketést okoznak.</a:t>
            </a:r>
          </a:p>
        </p:txBody>
      </p:sp>
    </p:spTree>
    <p:extLst>
      <p:ext uri="{BB962C8B-B14F-4D97-AF65-F5344CB8AC3E}">
        <p14:creationId xmlns:p14="http://schemas.microsoft.com/office/powerpoint/2010/main" val="2570995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Giliszta – Wikipédia, Bel giliszta">
            <a:extLst>
              <a:ext uri="{FF2B5EF4-FFF2-40B4-BE49-F238E27FC236}">
                <a16:creationId xmlns:a16="http://schemas.microsoft.com/office/drawing/2014/main" id="{04ACCA44-5849-4ACA-BE5E-4CAE826916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043" y="506883"/>
            <a:ext cx="3794470" cy="2842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zövegdoboz 2">
            <a:extLst>
              <a:ext uri="{FF2B5EF4-FFF2-40B4-BE49-F238E27FC236}">
                <a16:creationId xmlns:a16="http://schemas.microsoft.com/office/drawing/2014/main" id="{01DE9FE8-F7C9-4866-8D96-B6E83BF40C68}"/>
              </a:ext>
            </a:extLst>
          </p:cNvPr>
          <p:cNvSpPr txBox="1"/>
          <p:nvPr/>
        </p:nvSpPr>
        <p:spPr>
          <a:xfrm>
            <a:off x="526774" y="765313"/>
            <a:ext cx="499938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>
                <a:solidFill>
                  <a:schemeClr val="bg1"/>
                </a:solidFill>
              </a:rPr>
              <a:t>Bélgiliszta, vagy cérnagiliszta</a:t>
            </a:r>
          </a:p>
          <a:p>
            <a:endParaRPr lang="hu-HU" sz="2800" dirty="0">
              <a:solidFill>
                <a:schemeClr val="bg1"/>
              </a:solidFill>
            </a:endParaRPr>
          </a:p>
          <a:p>
            <a:r>
              <a:rPr lang="hu-HU" sz="2800" dirty="0">
                <a:solidFill>
                  <a:schemeClr val="bg1"/>
                </a:solidFill>
              </a:rPr>
              <a:t>Egyetlen milliméter széles, hengeres és hosszúkás, fehéres színű apróságok. Az emberi belekben élősködnek, elszívják a szervezettől a táplálékot, vitaminokat.</a:t>
            </a:r>
          </a:p>
        </p:txBody>
      </p:sp>
      <p:pic>
        <p:nvPicPr>
          <p:cNvPr id="5126" name="Picture 6" descr="Magyar Szó Online - Egészség - Orvostudomány - Cérnagiliszta-fertőzés">
            <a:extLst>
              <a:ext uri="{FF2B5EF4-FFF2-40B4-BE49-F238E27FC236}">
                <a16:creationId xmlns:a16="http://schemas.microsoft.com/office/drawing/2014/main" id="{04E77287-4262-412F-BE32-5B45B29E6F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9904" y="3703693"/>
            <a:ext cx="2967107" cy="2876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9678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Mikroorganizmusok az élelmiszeriparban | Sulinet Tudásbázis">
            <a:extLst>
              <a:ext uri="{FF2B5EF4-FFF2-40B4-BE49-F238E27FC236}">
                <a16:creationId xmlns:a16="http://schemas.microsoft.com/office/drawing/2014/main" id="{5BA64F93-795B-4845-911B-5427763B7D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8243" y="1588812"/>
            <a:ext cx="5238750" cy="3362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F2D644B5-EEC2-4AB1-9660-233D6D273D38}"/>
              </a:ext>
            </a:extLst>
          </p:cNvPr>
          <p:cNvSpPr txBox="1"/>
          <p:nvPr/>
        </p:nvSpPr>
        <p:spPr>
          <a:xfrm>
            <a:off x="546653" y="582067"/>
            <a:ext cx="523875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>
                <a:solidFill>
                  <a:schemeClr val="bg1"/>
                </a:solidFill>
              </a:rPr>
              <a:t>Galandféreg</a:t>
            </a:r>
          </a:p>
          <a:p>
            <a:endParaRPr lang="hu-HU" sz="2800" dirty="0">
              <a:solidFill>
                <a:schemeClr val="bg1"/>
              </a:solidFill>
            </a:endParaRPr>
          </a:p>
          <a:p>
            <a:r>
              <a:rPr lang="hu-HU" sz="2800" dirty="0">
                <a:solidFill>
                  <a:schemeClr val="bg1"/>
                </a:solidFill>
              </a:rPr>
              <a:t>Akár 8-9 méter hosszúságúra is kifejlődhet, vagy petéi az izomba vagy az agyba </a:t>
            </a:r>
            <a:r>
              <a:rPr lang="hu-HU" sz="2800" dirty="0" err="1">
                <a:solidFill>
                  <a:schemeClr val="bg1"/>
                </a:solidFill>
              </a:rPr>
              <a:t>tokozódva</a:t>
            </a:r>
            <a:r>
              <a:rPr lang="hu-HU" sz="2800" dirty="0">
                <a:solidFill>
                  <a:schemeClr val="bg1"/>
                </a:solidFill>
              </a:rPr>
              <a:t> okozhatnak tüneteket.</a:t>
            </a:r>
          </a:p>
          <a:p>
            <a:r>
              <a:rPr lang="hu-HU" sz="2800" dirty="0">
                <a:solidFill>
                  <a:schemeClr val="bg1"/>
                </a:solidFill>
              </a:rPr>
              <a:t>Az ember általában a galandféreg lárváit tartalmazó nyers vagy nem megfelelően hőkezelt (</a:t>
            </a:r>
            <a:r>
              <a:rPr lang="hu-HU" sz="2800" b="1" dirty="0">
                <a:solidFill>
                  <a:schemeClr val="bg1"/>
                </a:solidFill>
              </a:rPr>
              <a:t>„</a:t>
            </a:r>
            <a:r>
              <a:rPr lang="hu-HU" sz="2800" dirty="0">
                <a:solidFill>
                  <a:schemeClr val="bg1"/>
                </a:solidFill>
              </a:rPr>
              <a:t>borsókás</a:t>
            </a:r>
            <a:r>
              <a:rPr lang="hu-HU" sz="2800" b="1" dirty="0">
                <a:solidFill>
                  <a:schemeClr val="bg1"/>
                </a:solidFill>
              </a:rPr>
              <a:t>”</a:t>
            </a:r>
            <a:r>
              <a:rPr lang="hu-HU" sz="2800" dirty="0">
                <a:solidFill>
                  <a:schemeClr val="bg1"/>
                </a:solidFill>
              </a:rPr>
              <a:t>) marhahússal, illetve sertés- vagy vaddisznóhússal fertőződhet.</a:t>
            </a:r>
          </a:p>
        </p:txBody>
      </p:sp>
    </p:spTree>
    <p:extLst>
      <p:ext uri="{BB962C8B-B14F-4D97-AF65-F5344CB8AC3E}">
        <p14:creationId xmlns:p14="http://schemas.microsoft.com/office/powerpoint/2010/main" val="62409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B8FCB6F2-87BE-4117-9D45-24717F63180E}"/>
              </a:ext>
            </a:extLst>
          </p:cNvPr>
          <p:cNvSpPr txBox="1"/>
          <p:nvPr/>
        </p:nvSpPr>
        <p:spPr>
          <a:xfrm>
            <a:off x="1063487" y="904461"/>
            <a:ext cx="973747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A segédanyag Szabó Csaba: Zita c. írásához készült. (Szitakötő folyóirat 61. szám (2023-1 Tavasz) 46. o.)</a:t>
            </a:r>
          </a:p>
          <a:p>
            <a:r>
              <a:rPr lang="hu-HU" dirty="0"/>
              <a:t>Készítette: Jenei Beáta, Huszár Gál Iskola, Debrecen</a:t>
            </a:r>
          </a:p>
          <a:p>
            <a:endParaRPr lang="hu-HU" dirty="0"/>
          </a:p>
          <a:p>
            <a:r>
              <a:rPr lang="hu-HU" dirty="0">
                <a:hlinkClick r:id="rId2"/>
              </a:rPr>
              <a:t>https://ligetmuhely.com/szitakoto/szabo-csaba-zita/</a:t>
            </a:r>
            <a:endParaRPr lang="hu-HU" dirty="0"/>
          </a:p>
          <a:p>
            <a:endParaRPr lang="hu-HU" dirty="0"/>
          </a:p>
          <a:p>
            <a:endParaRPr lang="hu-HU" dirty="0"/>
          </a:p>
          <a:p>
            <a:r>
              <a:rPr lang="hu-HU" dirty="0"/>
              <a:t>Fotók: internet</a:t>
            </a: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70807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296</Words>
  <Application>Microsoft Office PowerPoint</Application>
  <PresentationFormat>Szélesvásznú</PresentationFormat>
  <Paragraphs>37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Office-téma</vt:lpstr>
      <vt:lpstr>Velünk élő szörnyetegek 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Velünk élő szörnyetegek</dc:title>
  <dc:creator>jenei</dc:creator>
  <cp:lastModifiedBy>jenei</cp:lastModifiedBy>
  <cp:revision>12</cp:revision>
  <dcterms:created xsi:type="dcterms:W3CDTF">2023-04-03T22:58:13Z</dcterms:created>
  <dcterms:modified xsi:type="dcterms:W3CDTF">2023-04-04T00:15:22Z</dcterms:modified>
</cp:coreProperties>
</file>