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3" r:id="rId7"/>
    <p:sldId id="259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46617" y="240526"/>
            <a:ext cx="6492436" cy="2268559"/>
          </a:xfrm>
        </p:spPr>
        <p:txBody>
          <a:bodyPr>
            <a:noAutofit/>
          </a:bodyPr>
          <a:lstStyle/>
          <a:p>
            <a:r>
              <a:rPr lang="hu-HU" sz="8000" dirty="0" smtClean="0">
                <a:latin typeface="Algerian" panose="04020705040A02060702" pitchFamily="82" charset="0"/>
              </a:rPr>
              <a:t>Ismered? Ismerd meg!</a:t>
            </a:r>
            <a:endParaRPr lang="hu-HU" sz="8000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19049" y="2509085"/>
            <a:ext cx="6379678" cy="1160213"/>
          </a:xfrm>
        </p:spPr>
        <p:txBody>
          <a:bodyPr>
            <a:normAutofit fontScale="92500"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Leonardo da </a:t>
            </a:r>
            <a:r>
              <a:rPr lang="hu-HU" sz="4000" dirty="0" smtClean="0">
                <a:latin typeface="Algerian" panose="04020705040A02060702" pitchFamily="82" charset="0"/>
              </a:rPr>
              <a:t>Vinci képeit</a:t>
            </a:r>
            <a:endParaRPr lang="hu-HU" sz="4000" dirty="0">
              <a:latin typeface="Algerian" panose="04020705040A0206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97" y="153061"/>
            <a:ext cx="3105862" cy="32182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2" y="2935417"/>
            <a:ext cx="2090057" cy="31350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7655441" y="4502960"/>
            <a:ext cx="3721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Készítette:</a:t>
            </a:r>
          </a:p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	Horváth Irén</a:t>
            </a:r>
          </a:p>
          <a:p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</a:rPr>
              <a:t>	2022.10. 24.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567" y="1488558"/>
            <a:ext cx="10675088" cy="1743739"/>
          </a:xfrm>
        </p:spPr>
        <p:txBody>
          <a:bodyPr>
            <a:noAutofit/>
          </a:bodyPr>
          <a:lstStyle/>
          <a:p>
            <a:pPr algn="ctr"/>
            <a:r>
              <a:rPr lang="hu-HU" sz="6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Köszönöm a </a:t>
            </a:r>
            <a:br>
              <a:rPr lang="hu-HU" sz="6000" dirty="0" smtClean="0">
                <a:solidFill>
                  <a:srgbClr val="92D050"/>
                </a:solidFill>
                <a:latin typeface="Algerian" panose="04020705040A02060702" pitchFamily="82" charset="0"/>
              </a:rPr>
            </a:br>
            <a:r>
              <a:rPr lang="hu-HU" sz="60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megtisztelő figyelmet!</a:t>
            </a:r>
            <a:endParaRPr lang="hu-HU" sz="60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41" y="3791614"/>
            <a:ext cx="24479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855" y="1116401"/>
            <a:ext cx="3818465" cy="1077229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Önarckép</a:t>
            </a:r>
            <a:endParaRPr lang="hu-HU" sz="5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11" y="5719138"/>
            <a:ext cx="2774743" cy="8808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87" y="281378"/>
            <a:ext cx="4029739" cy="631863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8747482" y="4859080"/>
            <a:ext cx="3297472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accent2">
                    <a:lumMod val="50000"/>
                  </a:schemeClr>
                </a:solidFill>
              </a:rPr>
              <a:t>1452 - 1519</a:t>
            </a:r>
            <a:endParaRPr lang="hu-H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2616" y="5071712"/>
            <a:ext cx="5702853" cy="1520473"/>
          </a:xfrm>
        </p:spPr>
        <p:txBody>
          <a:bodyPr>
            <a:noAutofit/>
          </a:bodyPr>
          <a:lstStyle/>
          <a:p>
            <a:pPr algn="l"/>
            <a:r>
              <a:rPr lang="hu-HU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Hölgy hermelinnel</a:t>
            </a:r>
            <a:br>
              <a:rPr lang="hu-HU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1489-90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- Czartoryski Múzeum, </a:t>
            </a:r>
            <a:b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Krakkó, Lengyelország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3" y="239223"/>
            <a:ext cx="4641378" cy="638769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1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2166" y="5443870"/>
            <a:ext cx="9683043" cy="1084522"/>
          </a:xfrm>
        </p:spPr>
        <p:txBody>
          <a:bodyPr>
            <a:normAutofit fontScale="90000"/>
          </a:bodyPr>
          <a:lstStyle/>
          <a:p>
            <a:pPr algn="l"/>
            <a:r>
              <a:rPr lang="hu-HU" sz="49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Vitruvius-tanulmány</a:t>
            </a:r>
            <a:r>
              <a:rPr lang="hu-HU" sz="49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hu-HU" sz="49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1490 </a:t>
            </a:r>
            <a:r>
              <a:rPr lang="hu-HU" sz="28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körül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-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Gallerie dell'Accademia, Velence, Olaszország 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75" y="281627"/>
            <a:ext cx="5139302" cy="50686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60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0599" y="5592707"/>
            <a:ext cx="9084006" cy="1010112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Az utolsó vacsora</a:t>
            </a:r>
            <a:b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1498 - Santa Maria delle Grazie kolostor, Milánó, Olaszország</a:t>
            </a:r>
            <a:endParaRPr lang="hu-HU" sz="20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57" y="151937"/>
            <a:ext cx="9772633" cy="508991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00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44009" y="4976039"/>
            <a:ext cx="4944140" cy="1424762"/>
          </a:xfrm>
        </p:spPr>
        <p:txBody>
          <a:bodyPr>
            <a:noAutofit/>
          </a:bodyPr>
          <a:lstStyle/>
          <a:p>
            <a:pPr algn="l"/>
            <a:r>
              <a:rPr lang="pt-BR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Salvator </a:t>
            </a:r>
            <a:r>
              <a:rPr lang="pt-BR" sz="4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Mundi</a:t>
            </a:r>
            <a:r>
              <a:rPr lang="hu-HU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hu-HU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(Üdvözítő Jézus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Krisztus)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1500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körül, Louvre Abu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Dhabi 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85" y="159488"/>
            <a:ext cx="4417886" cy="64998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48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1462" y="4922856"/>
            <a:ext cx="4361775" cy="1754391"/>
          </a:xfrm>
        </p:spPr>
        <p:txBody>
          <a:bodyPr>
            <a:noAutofit/>
          </a:bodyPr>
          <a:lstStyle/>
          <a:p>
            <a:pPr algn="l"/>
            <a:r>
              <a:rPr lang="hu-HU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Mona Lisa </a:t>
            </a: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1503–1506</a:t>
            </a:r>
            <a:b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Louvre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, Párizs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, </a:t>
            </a:r>
            <a:b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Franciaország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72" y="181971"/>
            <a:ext cx="4259779" cy="63499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34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6441" y="5532252"/>
            <a:ext cx="7963786" cy="1081199"/>
          </a:xfrm>
        </p:spPr>
        <p:txBody>
          <a:bodyPr/>
          <a:lstStyle/>
          <a:p>
            <a:pPr algn="l"/>
            <a:r>
              <a:rPr lang="hu-HU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Keresztelő Szent János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1513–1516 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Louvre, Párizs, Franciaország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03" y="237238"/>
            <a:ext cx="3963091" cy="51322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98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3255" y="499712"/>
            <a:ext cx="10111563" cy="6049944"/>
          </a:xfrm>
        </p:spPr>
        <p:txBody>
          <a:bodyPr>
            <a:noAutofit/>
          </a:bodyPr>
          <a:lstStyle/>
          <a:p>
            <a:pPr algn="l"/>
            <a:r>
              <a:rPr lang="hu-HU" sz="3200" b="1" dirty="0">
                <a:solidFill>
                  <a:srgbClr val="92D050"/>
                </a:solidFill>
              </a:rPr>
              <a:t>Forrás: </a:t>
            </a:r>
            <a:r>
              <a:rPr lang="hu-HU" sz="3200" b="1" dirty="0" smtClean="0">
                <a:solidFill>
                  <a:srgbClr val="92D050"/>
                </a:solidFill>
              </a:rPr>
              <a:t/>
            </a:r>
            <a:br>
              <a:rPr lang="hu-HU" sz="3200" b="1" dirty="0" smtClean="0">
                <a:solidFill>
                  <a:srgbClr val="92D050"/>
                </a:solidFill>
              </a:rPr>
            </a:br>
            <a:r>
              <a:rPr lang="hu-HU" sz="3200" b="1" dirty="0" smtClean="0">
                <a:solidFill>
                  <a:srgbClr val="92D050"/>
                </a:solidFill>
              </a:rPr>
              <a:t>https</a:t>
            </a:r>
            <a:r>
              <a:rPr lang="hu-HU" sz="3200" b="1" dirty="0">
                <a:solidFill>
                  <a:srgbClr val="92D050"/>
                </a:solidFill>
              </a:rPr>
              <a:t>://</a:t>
            </a:r>
            <a:r>
              <a:rPr lang="hu-HU" sz="3200" b="1" dirty="0" smtClean="0">
                <a:solidFill>
                  <a:srgbClr val="92D050"/>
                </a:solidFill>
              </a:rPr>
              <a:t>hu.wikipedia.org/wiki/Leonardo_da_Vinci</a:t>
            </a:r>
            <a:br>
              <a:rPr lang="hu-HU" sz="3200" b="1" dirty="0" smtClean="0">
                <a:solidFill>
                  <a:srgbClr val="92D050"/>
                </a:solidFill>
              </a:rPr>
            </a:br>
            <a:r>
              <a:rPr lang="hu-HU" sz="3200" b="1" dirty="0" smtClean="0">
                <a:solidFill>
                  <a:srgbClr val="92D050"/>
                </a:solidFill>
              </a:rPr>
              <a:t/>
            </a:r>
            <a:br>
              <a:rPr lang="hu-HU" sz="3200" b="1" dirty="0" smtClean="0">
                <a:solidFill>
                  <a:srgbClr val="92D050"/>
                </a:solidFill>
              </a:rPr>
            </a:br>
            <a:r>
              <a:rPr lang="hu-HU" sz="3200" b="1" dirty="0" smtClean="0">
                <a:solidFill>
                  <a:srgbClr val="92D050"/>
                </a:solidFill>
              </a:rPr>
              <a:t>1. Dia: </a:t>
            </a:r>
            <a:br>
              <a:rPr lang="hu-HU" sz="3200" b="1" dirty="0" smtClean="0">
                <a:solidFill>
                  <a:srgbClr val="92D050"/>
                </a:solidFill>
              </a:rPr>
            </a:br>
            <a:r>
              <a:rPr lang="it-IT" sz="3200" b="1" dirty="0" smtClean="0">
                <a:solidFill>
                  <a:srgbClr val="92D050"/>
                </a:solidFill>
              </a:rPr>
              <a:t>Albert-Ernest </a:t>
            </a:r>
            <a:r>
              <a:rPr lang="it-IT" sz="3200" b="1" dirty="0">
                <a:solidFill>
                  <a:srgbClr val="92D050"/>
                </a:solidFill>
              </a:rPr>
              <a:t>Carrier-Belleuse: Leonardo da Vinci </a:t>
            </a:r>
            <a:r>
              <a:rPr lang="it-IT" sz="3200" b="1" dirty="0" smtClean="0">
                <a:solidFill>
                  <a:srgbClr val="92D050"/>
                </a:solidFill>
              </a:rPr>
              <a:t>szobra</a:t>
            </a:r>
            <a:r>
              <a:rPr lang="hu-HU" sz="3200" b="1" dirty="0" smtClean="0">
                <a:solidFill>
                  <a:srgbClr val="92D050"/>
                </a:solidFill>
              </a:rPr>
              <a:t/>
            </a:r>
            <a:br>
              <a:rPr lang="hu-HU" sz="3200" b="1" dirty="0" smtClean="0">
                <a:solidFill>
                  <a:srgbClr val="92D050"/>
                </a:solidFill>
              </a:rPr>
            </a:br>
            <a:r>
              <a:rPr lang="hu-HU" sz="3200" b="1" dirty="0">
                <a:solidFill>
                  <a:srgbClr val="92D050"/>
                </a:solidFill>
              </a:rPr>
              <a:t/>
            </a:r>
            <a:br>
              <a:rPr lang="hu-HU" sz="3200" b="1" dirty="0">
                <a:solidFill>
                  <a:srgbClr val="92D050"/>
                </a:solidFill>
              </a:rPr>
            </a:br>
            <a:r>
              <a:rPr lang="hu-HU" sz="3200" b="1" dirty="0" smtClean="0">
                <a:solidFill>
                  <a:srgbClr val="92D050"/>
                </a:solidFill>
              </a:rPr>
              <a:t>1. </a:t>
            </a:r>
            <a:r>
              <a:rPr lang="hu-HU" sz="3200" b="1" dirty="0">
                <a:solidFill>
                  <a:srgbClr val="92D050"/>
                </a:solidFill>
              </a:rPr>
              <a:t>Dia:</a:t>
            </a:r>
            <a:br>
              <a:rPr lang="hu-HU" sz="3200" b="1" dirty="0">
                <a:solidFill>
                  <a:srgbClr val="92D050"/>
                </a:solidFill>
              </a:rPr>
            </a:br>
            <a:r>
              <a:rPr lang="hu-HU" sz="3200" b="1" dirty="0">
                <a:solidFill>
                  <a:srgbClr val="92D050"/>
                </a:solidFill>
              </a:rPr>
              <a:t>Az olasz jegybank, a Banca d'Italia 1967-es sorozatú 50 000 lírás bankjegye Leonardo da Vinci </a:t>
            </a:r>
            <a:r>
              <a:rPr lang="hu-HU" sz="3200" b="1" dirty="0" smtClean="0">
                <a:solidFill>
                  <a:srgbClr val="92D050"/>
                </a:solidFill>
              </a:rPr>
              <a:t>portréjával</a:t>
            </a:r>
            <a:br>
              <a:rPr lang="hu-HU" sz="3200" b="1" dirty="0" smtClean="0">
                <a:solidFill>
                  <a:srgbClr val="92D050"/>
                </a:solidFill>
              </a:rPr>
            </a:br>
            <a:r>
              <a:rPr lang="hu-HU" sz="3200" b="1" dirty="0">
                <a:solidFill>
                  <a:srgbClr val="92D050"/>
                </a:solidFill>
              </a:rPr>
              <a:t/>
            </a:r>
            <a:br>
              <a:rPr lang="hu-HU" sz="3200" b="1" dirty="0">
                <a:solidFill>
                  <a:srgbClr val="92D050"/>
                </a:solidFill>
              </a:rPr>
            </a:br>
            <a:r>
              <a:rPr lang="hu-HU" sz="3200" b="1" dirty="0" smtClean="0">
                <a:solidFill>
                  <a:srgbClr val="92D050"/>
                </a:solidFill>
              </a:rPr>
              <a:t>Készült: Szitakötő 59. szám / 24-25. oldal </a:t>
            </a:r>
            <a:endParaRPr lang="hu-HU" sz="3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90</TotalTime>
  <Words>38</Words>
  <Application>Microsoft Office PowerPoint</Application>
  <PresentationFormat>Szélesvásznú</PresentationFormat>
  <Paragraphs>15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Algerian</vt:lpstr>
      <vt:lpstr>Arial</vt:lpstr>
      <vt:lpstr>MS Shell Dlg 2</vt:lpstr>
      <vt:lpstr>Wingdings</vt:lpstr>
      <vt:lpstr>Wingdings 3</vt:lpstr>
      <vt:lpstr>Madison</vt:lpstr>
      <vt:lpstr>Ismered? Ismerd meg!</vt:lpstr>
      <vt:lpstr>Önarckép</vt:lpstr>
      <vt:lpstr>Hölgy hermelinnel 1489-90 - Czartoryski Múzeum,  Krakkó, Lengyelország</vt:lpstr>
      <vt:lpstr>Vitruvius-tanulmány 1490 körül - Gallerie dell'Accademia, Velence, Olaszország </vt:lpstr>
      <vt:lpstr>Az utolsó vacsora 1498 - Santa Maria delle Grazie kolostor, Milánó, Olaszország</vt:lpstr>
      <vt:lpstr>Salvator Mundi (Üdvözítő Jézus Krisztus)   1500 körül, Louvre Abu Dhabi </vt:lpstr>
      <vt:lpstr>Mona Lisa  1503–1506 Louvre, Párizs,  Franciaország</vt:lpstr>
      <vt:lpstr>Keresztelő Szent János 1513–1516 Louvre, Párizs, Franciaország</vt:lpstr>
      <vt:lpstr>Forrás:  https://hu.wikipedia.org/wiki/Leonardo_da_Vinci  1. Dia:  Albert-Ernest Carrier-Belleuse: Leonardo da Vinci szobra  1. Dia: Az olasz jegybank, a Banca d'Italia 1967-es sorozatú 50 000 lírás bankjegye Leonardo da Vinci portréjával  Készült: Szitakötő 59. szám / 24-25. oldal </vt:lpstr>
      <vt:lpstr>Köszönöm a 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Ismered? Ismerd meg!</dc:title>
  <dc:creator>Horváth Irén</dc:creator>
  <cp:lastModifiedBy>Horváth Irén</cp:lastModifiedBy>
  <cp:revision>13</cp:revision>
  <dcterms:created xsi:type="dcterms:W3CDTF">2022-11-06T08:57:21Z</dcterms:created>
  <dcterms:modified xsi:type="dcterms:W3CDTF">2022-11-06T10:27:53Z</dcterms:modified>
</cp:coreProperties>
</file>