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E32"/>
    <a:srgbClr val="AE78D6"/>
    <a:srgbClr val="324D1F"/>
    <a:srgbClr val="1D0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3973B6-C1F9-489F-AAC6-A21E778EE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CFB5BB5-EEDA-4A7B-8332-A83FD7062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27D8F54-8375-4696-877E-E755E65D5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4BFA6E2-5B5D-4097-8C75-ACEEEA3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500ED9-325E-4708-923B-5EF35FEB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91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4B4920-CD11-442B-AC01-4B6E8A94C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5EAFAAC-8401-4392-9275-CD7111BAE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CFD0D75-1342-4411-A640-3CBAA0BF3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AE8C57-35C8-4943-952F-AB0CE74A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38701AE-E97A-4A1C-96F3-7D44DA84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474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E2B59DFC-B6C0-44C0-9551-CB53C95B3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A294C2F-51EB-4853-B3E3-51C6686CB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A52D8B-C139-40B5-95BE-F7770E7A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CCDD4F2-9BBB-45EE-A309-2D56BDAE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18D3E05-84B4-4060-989D-B3A780C3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70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7573BB-BEDB-4EF6-A84B-B797DC262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9E41EE-9EC1-4CAE-B687-1D3E71308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CF6D0F3-0158-4291-88C1-BD44A16AE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689C20D-9ACD-4989-BC99-EB1982B20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AA1BFF6-5A46-40BC-8527-E1ECD30E7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782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3657D2-6F13-42B9-B6A3-3A5FD49D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51AFA6F-8E1D-4A8F-B5CB-D6E147695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B353141-0341-4BCB-A450-23169CCC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38B4D36-4517-4C80-9746-F88DCC70A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29FAEA-B49A-4E73-A12D-B62133BA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1618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DC108B-FDCD-4380-BDFC-C6A17046C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503778-DE7E-4ECC-826B-4F81AC282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3BA6B03-D9F2-4034-A1A6-EBCC7797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7BB1DFB-6C90-4DF9-B077-72A78883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94A9627-8271-4BD8-B9DA-330013201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9998263-2F4F-4D01-B165-03DF1A692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278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D8A697-C4AC-47CB-9A43-9CF7AB09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B45CEC2-F68A-4BEA-908F-0D0637321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3B3A357-88DA-4B4F-901E-55652EC71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814AADE-BF58-4689-A354-544E13591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37DFED9-9469-4A46-A30A-F0B009D98F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130D6DA-A521-4853-830E-C248CAF5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405F7662-7617-4798-BBBB-83CE6B06E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1920B31-56AA-475C-A6F6-BC9528D3D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059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2ED392-E505-4BDC-B07D-F2FC9A82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D6B8B22-3CA1-4889-B502-D2EF7BE62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601D1CD-DE56-4BD3-A000-5647BAD3A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6B8BD2C-6B65-433D-89BA-9664EE070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704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351FD91-1D8E-41A4-9BC3-C6B3EF1D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30AAC0F-D889-459E-B06D-34436B75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E640F8E-4F4C-46E7-8CF3-204076A83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124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E11741-AB45-46D1-85B1-9A0280F76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6A9FA7C-A3D1-4371-B303-69FDC7E21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523F094-D908-4F31-900F-14FBAD7AC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95AFC55-F74E-4929-9702-C50A040AD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39137F1-F36A-4053-969D-0913F8D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4F0C18D-D202-4ED4-878A-30C0C2CD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797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59927B-E0DA-4B8F-BBED-68F7D7B8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D78AFBD-7A34-4B5F-959D-AEEC63914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A45B7C1-E39C-42CF-81D4-9F1B65C8F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32A85F6-B620-43B5-A9A4-A1216427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13417FC-8466-4ED6-BE5C-9BE5B68D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02A8710-EB28-4909-8643-26711784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515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245FBA2-D7B7-4E40-9D5F-1296FBB55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E185490-9DF4-4775-A77E-862A4840F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6A8089C-7815-4019-AD12-A406A37A7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90598-BB69-406A-B900-149E955615DC}" type="datetimeFigureOut">
              <a:rPr lang="hu-HU" smtClean="0"/>
              <a:t>2022. 05. 24.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9947DF1-A61A-4C45-8ED9-7E5E51A1B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B3A465-AEEE-453F-85D8-90E2B8003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28E94-1D97-4ABE-B616-BDEA323A0A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27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getmuhely.com/szitakoto/balzsamfu-es-ordograkolya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maivalosag.com/2016/08/08/az-egyik-legfontosabb-gyogynovenyunk-a-kamilla/" TargetMode="External"/><Relationship Id="rId13" Type="http://schemas.openxmlformats.org/officeDocument/2006/relationships/hyperlink" Target="http://blog.xfree.hu/myblog.tvn?SID=&amp;pid=154626&amp;n=liliana01" TargetMode="External"/><Relationship Id="rId3" Type="http://schemas.openxmlformats.org/officeDocument/2006/relationships/hyperlink" Target="https://kepguru.hu/foto/306399/bukkerdo" TargetMode="External"/><Relationship Id="rId7" Type="http://schemas.openxmlformats.org/officeDocument/2006/relationships/hyperlink" Target="https://gyogyfuveskertem.hu/gyogynovenyek-gyujtese/wild-flowers-626278_640/" TargetMode="External"/><Relationship Id="rId12" Type="http://schemas.openxmlformats.org/officeDocument/2006/relationships/hyperlink" Target="https://www.gyogynovenyhatarozo.com/mezei-iringo-eryngium-campestr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on.hu/orszagos-hirek/a-medvehagyma-jotekony-hatasai-mire-hasznaljuk-mikor-ne-fogyasszuk" TargetMode="External"/><Relationship Id="rId11" Type="http://schemas.openxmlformats.org/officeDocument/2006/relationships/hyperlink" Target="https://drimmun.com/a-verehullo-fecskefu-10-igazolt-gyogyhatasa" TargetMode="External"/><Relationship Id="rId5" Type="http://schemas.openxmlformats.org/officeDocument/2006/relationships/hyperlink" Target="https://novenykulonlegessegek.blog.hu/2009/04/22/gyongyvirag" TargetMode="External"/><Relationship Id="rId10" Type="http://schemas.openxmlformats.org/officeDocument/2006/relationships/hyperlink" Target="https://tunder-patika.eoldal.hu/cikkek/kolostori-gyogyaszatban-alkalmazott-novenyek/orvosi-macskagyoker--valeriana-officinalis.html" TargetMode="External"/><Relationship Id="rId4" Type="http://schemas.openxmlformats.org/officeDocument/2006/relationships/hyperlink" Target="https://wwf.hu/kereses/" TargetMode="External"/><Relationship Id="rId9" Type="http://schemas.openxmlformats.org/officeDocument/2006/relationships/hyperlink" Target="https://hu.m.wikipedia.org/wiki/F%C3%A1jl:5036-Thymus_serpyllum-Hrad%C4%8D._st%C4%9Bny-7.06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3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FA5982-8936-4B80-B38B-410780565B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3200" dirty="0"/>
              <a:t>Szigeti Zoltán:</a:t>
            </a:r>
            <a:br>
              <a:rPr lang="hu-HU" dirty="0"/>
            </a:br>
            <a:r>
              <a:rPr lang="hu-HU" dirty="0"/>
              <a:t>Balzsamfű és </a:t>
            </a:r>
            <a:r>
              <a:rPr lang="hu-HU" dirty="0" err="1"/>
              <a:t>ördögrakolya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9418909-A3C6-4AAE-A64A-2025930FD2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Szitakötő folyóirat 58. szám, 44-45. oldal</a:t>
            </a:r>
          </a:p>
          <a:p>
            <a:r>
              <a:rPr lang="hu-HU" dirty="0">
                <a:hlinkClick r:id="rId3"/>
              </a:rPr>
              <a:t>https://ligetmuhely.com/szitakoto/balzsamfu-es-ordograkolya/</a:t>
            </a:r>
            <a:endParaRPr lang="hu-HU" dirty="0"/>
          </a:p>
          <a:p>
            <a:r>
              <a:rPr lang="hu-HU" dirty="0"/>
              <a:t>Készítette: Jenei Beáta, Huszár Gál Iskola, Debrecen</a:t>
            </a:r>
          </a:p>
        </p:txBody>
      </p:sp>
    </p:spTree>
    <p:extLst>
      <p:ext uri="{BB962C8B-B14F-4D97-AF65-F5344CB8AC3E}">
        <p14:creationId xmlns:p14="http://schemas.microsoft.com/office/powerpoint/2010/main" val="2339950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EB9D7E3E-F22C-4EE8-8279-49FB5085D8CB}"/>
              </a:ext>
            </a:extLst>
          </p:cNvPr>
          <p:cNvSpPr txBox="1"/>
          <p:nvPr/>
        </p:nvSpPr>
        <p:spPr>
          <a:xfrm>
            <a:off x="487017" y="576470"/>
            <a:ext cx="32699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 vérehulló fecskefű utak szélén, parlagon gyakori, de kertekben is előforduló növény. Érdekessége, hogy hajtását megtörve narancssárga tejnedv cseppen ki belőle, amit a népi gyógyászatban szemölcsökre, és más bőrbetegségekre használnak.</a:t>
            </a:r>
          </a:p>
        </p:txBody>
      </p:sp>
      <p:pic>
        <p:nvPicPr>
          <p:cNvPr id="9218" name="Picture 2" descr="verehullo_fecskefu_gyogyhatasa_chelidonium_majus">
            <a:extLst>
              <a:ext uri="{FF2B5EF4-FFF2-40B4-BE49-F238E27FC236}">
                <a16:creationId xmlns:a16="http://schemas.microsoft.com/office/drawing/2014/main" id="{0016D30A-5658-48ED-BD50-EC03FD209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298" y="924063"/>
            <a:ext cx="6011849" cy="500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41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5394206E-A4E1-4072-AEF4-B9594E5D38F2}"/>
              </a:ext>
            </a:extLst>
          </p:cNvPr>
          <p:cNvSpPr txBox="1"/>
          <p:nvPr/>
        </p:nvSpPr>
        <p:spPr>
          <a:xfrm>
            <a:off x="695740" y="705678"/>
            <a:ext cx="28326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A mezei iringó ernyősvirágzatú növény, aminek a földből kiszakadt, tüskés </a:t>
            </a:r>
            <a:r>
              <a:rPr lang="hu-HU" sz="2000" dirty="0" err="1"/>
              <a:t>levelű</a:t>
            </a:r>
            <a:r>
              <a:rPr lang="hu-HU" sz="2000" dirty="0"/>
              <a:t>, ágas-bogas száraz egyedeit a szél a mezőn úgy görgeti, mintha az ördög hajtana egy szekeret. Ez a látvány késztette az embereket, hogy a beszédes ördögszekér, </a:t>
            </a:r>
            <a:r>
              <a:rPr lang="hu-HU" sz="2000" dirty="0" err="1"/>
              <a:t>ördögrakolya</a:t>
            </a:r>
            <a:r>
              <a:rPr lang="hu-HU" sz="2000" dirty="0"/>
              <a:t> neveken illessék.</a:t>
            </a:r>
          </a:p>
        </p:txBody>
      </p:sp>
      <p:pic>
        <p:nvPicPr>
          <p:cNvPr id="10242" name="Picture 2" descr="Mezei iringó (Eryngium campestre)">
            <a:extLst>
              <a:ext uri="{FF2B5EF4-FFF2-40B4-BE49-F238E27FC236}">
                <a16:creationId xmlns:a16="http://schemas.microsoft.com/office/drawing/2014/main" id="{89C0A862-C0AD-4648-A45D-2F84E1324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598" y="705678"/>
            <a:ext cx="4914072" cy="558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84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07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0387FCDA-ACEE-43EC-A3CE-D53E0313EAA6}"/>
              </a:ext>
            </a:extLst>
          </p:cNvPr>
          <p:cNvSpPr txBox="1"/>
          <p:nvPr/>
        </p:nvSpPr>
        <p:spPr>
          <a:xfrm>
            <a:off x="377687" y="407504"/>
            <a:ext cx="284259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A mezőkön vagy akár az árokparton szemünkbe tűnő piros pipacs vagy a kék búzavirág élénk színeikkel kellemes látványt nyújtanak. Ha természetes élőhelyeikről kiszabadulnak és a kultúrnövények tábláiba kerülnek, már nem tetszenek annyira, hiszen ott csak közönséges gyomnövények.</a:t>
            </a:r>
          </a:p>
          <a:p>
            <a:br>
              <a:rPr lang="hu-HU" sz="2400" dirty="0">
                <a:solidFill>
                  <a:schemeClr val="bg1"/>
                </a:solidFill>
              </a:rPr>
            </a:br>
            <a:endParaRPr lang="hu-HU" sz="2400" dirty="0">
              <a:solidFill>
                <a:schemeClr val="bg1"/>
              </a:solidFill>
            </a:endParaRPr>
          </a:p>
        </p:txBody>
      </p:sp>
      <p:pic>
        <p:nvPicPr>
          <p:cNvPr id="11266" name="Picture 2" descr="http://s13.images.www.tvn.hu/2019/05/24/15/31/www.tvn.hu_a9c7f5b18514db3af2f325583992704a.jpg">
            <a:extLst>
              <a:ext uri="{FF2B5EF4-FFF2-40B4-BE49-F238E27FC236}">
                <a16:creationId xmlns:a16="http://schemas.microsoft.com/office/drawing/2014/main" id="{DCF0AD39-7AAC-480B-8067-DA14343BA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853" y="857867"/>
            <a:ext cx="6042163" cy="514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923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3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D5066A2E-1C55-4805-84A6-BCBDDEF1CB89}"/>
              </a:ext>
            </a:extLst>
          </p:cNvPr>
          <p:cNvSpPr txBox="1"/>
          <p:nvPr/>
        </p:nvSpPr>
        <p:spPr>
          <a:xfrm>
            <a:off x="477078" y="566530"/>
            <a:ext cx="820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Képek: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F5282F6-8100-4895-9B39-3162A507212D}"/>
              </a:ext>
            </a:extLst>
          </p:cNvPr>
          <p:cNvSpPr txBox="1"/>
          <p:nvPr/>
        </p:nvSpPr>
        <p:spPr>
          <a:xfrm>
            <a:off x="649356" y="935862"/>
            <a:ext cx="10893287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400" dirty="0"/>
          </a:p>
          <a:p>
            <a:r>
              <a:rPr lang="hu-HU" sz="1400" dirty="0">
                <a:hlinkClick r:id="rId3"/>
              </a:rPr>
              <a:t>https://kepguru.hu/foto/306399/bukkerdo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4"/>
              </a:rPr>
              <a:t>https://wwf.hu/kereses/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5"/>
              </a:rPr>
              <a:t>https://novenykulonlegessegek.blog.hu/2009/04/22/gyongyvirag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6"/>
              </a:rPr>
              <a:t>https://www.alon.hu/orszagos-hirek/a-medvehagyma-jotekony-hatasai-mire-hasznaljuk-mikor-ne-fogyasszuk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7"/>
              </a:rPr>
              <a:t>https://gyogyfuveskertem.hu/gyogynovenyek-gyujtese/wild-flowers-626278_640/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8"/>
              </a:rPr>
              <a:t>https://maivalosag.com/2016/08/08/az-egyik-legfontosabb-gyogynovenyunk-a-kamilla/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9"/>
              </a:rPr>
              <a:t>https://hu.m.wikipedia.org/wiki/F%C3%A1jl:5036-Thymus_serpyllum-Hrad%C4%8D._st%C4%9Bny-7.06.jpg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10"/>
              </a:rPr>
              <a:t>https://tunder-patika.eoldal.hu/cikkek/kolostori-gyogyaszatban-alkalmazott-novenyek/orvosi-macskagyoker--valeriana-officinalis.html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11"/>
              </a:rPr>
              <a:t>https://drimmun.com/a-verehullo-fecskefu-10-igazolt-gyogyhatasa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12"/>
              </a:rPr>
              <a:t>https://www.gyogynovenyhatarozo.com/mezei-iringo-eryngium-campestre/</a:t>
            </a:r>
            <a:endParaRPr lang="hu-HU" sz="1400" dirty="0"/>
          </a:p>
          <a:p>
            <a:endParaRPr lang="hu-HU" sz="1400" dirty="0"/>
          </a:p>
          <a:p>
            <a:r>
              <a:rPr lang="hu-HU" sz="1400" dirty="0">
                <a:hlinkClick r:id="rId13"/>
              </a:rPr>
              <a:t>http://blog.xfree.hu/myblog.tvn?SID=&amp;pid=154626&amp;n=liliana01</a:t>
            </a:r>
            <a:endParaRPr lang="hu-HU" sz="1400" dirty="0"/>
          </a:p>
          <a:p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263544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ükkerdő háttérkép 306399">
            <a:extLst>
              <a:ext uri="{FF2B5EF4-FFF2-40B4-BE49-F238E27FC236}">
                <a16:creationId xmlns:a16="http://schemas.microsoft.com/office/drawing/2014/main" id="{22CEA563-EC17-4523-A062-1080A79D4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009" y="775253"/>
            <a:ext cx="8110328" cy="506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9AF332BD-6AF1-480D-897B-835CA116EEE2}"/>
              </a:ext>
            </a:extLst>
          </p:cNvPr>
          <p:cNvSpPr txBox="1"/>
          <p:nvPr/>
        </p:nvSpPr>
        <p:spPr>
          <a:xfrm>
            <a:off x="427383" y="428178"/>
            <a:ext cx="236551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Bükkerdőben láthatod, hogy gyér az aljnövényzet, nincsenek bokrok, mert a magas és sűrű fakoronák kevés fényt engednek át. Legfeljebb kora tavasszal, még lombfakadás előtt vannak virágzó, lágyszárú növények a bükkösben. </a:t>
            </a:r>
          </a:p>
        </p:txBody>
      </p:sp>
    </p:spTree>
    <p:extLst>
      <p:ext uri="{BB962C8B-B14F-4D97-AF65-F5344CB8AC3E}">
        <p14:creationId xmlns:p14="http://schemas.microsoft.com/office/powerpoint/2010/main" val="1237271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rdőböngésző: fedezd fel a tölgyerdők titkait!">
            <a:extLst>
              <a:ext uri="{FF2B5EF4-FFF2-40B4-BE49-F238E27FC236}">
                <a16:creationId xmlns:a16="http://schemas.microsoft.com/office/drawing/2014/main" id="{BD5F767B-E79C-42E9-BA02-6B24EAD23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847" y="797890"/>
            <a:ext cx="7569476" cy="5046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351F2C57-AF88-4D71-9AB4-04EC74FC0147}"/>
              </a:ext>
            </a:extLst>
          </p:cNvPr>
          <p:cNvSpPr txBox="1"/>
          <p:nvPr/>
        </p:nvSpPr>
        <p:spPr>
          <a:xfrm>
            <a:off x="606286" y="504892"/>
            <a:ext cx="30728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 tölgyek </a:t>
            </a:r>
            <a:r>
              <a:rPr lang="hu-HU" sz="2400" dirty="0" err="1"/>
              <a:t>erdejében</a:t>
            </a:r>
            <a:r>
              <a:rPr lang="hu-HU" sz="2400" dirty="0"/>
              <a:t> a fák lombján a fény jobban áthatol, ezért az aljnövényzet gazdag, több szintű, azaz a cserjék – leggyakrabban a kökény, húsos som, galagonya – alatt füvek és lágyszárúak által alkotott gyepszint is kialakult. Az öregebb tölgyek törzsének kérgén mohák telepednek meg.</a:t>
            </a:r>
          </a:p>
        </p:txBody>
      </p:sp>
    </p:spTree>
    <p:extLst>
      <p:ext uri="{BB962C8B-B14F-4D97-AF65-F5344CB8AC3E}">
        <p14:creationId xmlns:p14="http://schemas.microsoft.com/office/powerpoint/2010/main" val="12787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4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yöngyvirág - Fagytűrő kerti növények">
            <a:extLst>
              <a:ext uri="{FF2B5EF4-FFF2-40B4-BE49-F238E27FC236}">
                <a16:creationId xmlns:a16="http://schemas.microsoft.com/office/drawing/2014/main" id="{3C37B8EA-6713-4010-B8BB-BF10A256E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738" y="865946"/>
            <a:ext cx="6834810" cy="512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F0E0EA2-EC18-498E-A899-98CFCD718059}"/>
              </a:ext>
            </a:extLst>
          </p:cNvPr>
          <p:cNvSpPr txBox="1"/>
          <p:nvPr/>
        </p:nvSpPr>
        <p:spPr>
          <a:xfrm>
            <a:off x="715617" y="865946"/>
            <a:ext cx="28425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Egyes sziklás erdőkben, de leginkább a tölgyesekben májusban-júniusban tömegesen is nőhet a laza virágzatban bókoló fehér, illatos virágú gyöngyvirág. Levelei nagyon hasonlítanak…</a:t>
            </a:r>
          </a:p>
        </p:txBody>
      </p:sp>
    </p:spTree>
    <p:extLst>
      <p:ext uri="{BB962C8B-B14F-4D97-AF65-F5344CB8AC3E}">
        <p14:creationId xmlns:p14="http://schemas.microsoft.com/office/powerpoint/2010/main" val="373545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4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30653DF6-AE3C-49EA-A763-7842475BDB4F}"/>
              </a:ext>
            </a:extLst>
          </p:cNvPr>
          <p:cNvSpPr txBox="1"/>
          <p:nvPr/>
        </p:nvSpPr>
        <p:spPr>
          <a:xfrm>
            <a:off x="417444" y="795130"/>
            <a:ext cx="32997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…az utóbbi években a konyhában különösen divatossá vált medvehagymához. Ha valaki nem figyel, és gyöngyviráglevéllel készíti el az ételét, még azélete is veszélybe kerülhet, mert levele a szívnek ártó anyagokat tartalmaz. Ezért is illetik gyakran a </a:t>
            </a:r>
            <a:r>
              <a:rPr lang="hu-HU" sz="2400" i="1" dirty="0">
                <a:solidFill>
                  <a:schemeClr val="bg1"/>
                </a:solidFill>
              </a:rPr>
              <a:t>májusi gyilkos</a:t>
            </a:r>
            <a:r>
              <a:rPr lang="hu-HU" sz="2400" dirty="0">
                <a:solidFill>
                  <a:schemeClr val="bg1"/>
                </a:solidFill>
              </a:rPr>
              <a:t> névvel.</a:t>
            </a:r>
          </a:p>
        </p:txBody>
      </p:sp>
      <p:pic>
        <p:nvPicPr>
          <p:cNvPr id="4098" name="Picture 2" descr="Óvatosan a medvehagymával, bármennyire is divatos - alon.hu">
            <a:extLst>
              <a:ext uri="{FF2B5EF4-FFF2-40B4-BE49-F238E27FC236}">
                <a16:creationId xmlns:a16="http://schemas.microsoft.com/office/drawing/2014/main" id="{F128A527-71BE-48ED-A06B-7A6D31F27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170" y="665921"/>
            <a:ext cx="7934698" cy="489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B141E697-C412-462F-9B55-BFF71C292F42}"/>
              </a:ext>
            </a:extLst>
          </p:cNvPr>
          <p:cNvSpPr txBox="1"/>
          <p:nvPr/>
        </p:nvSpPr>
        <p:spPr>
          <a:xfrm>
            <a:off x="5168348" y="5833399"/>
            <a:ext cx="1676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gyöngyvirág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E1D5131-6F46-4130-B339-DFC577EB05E1}"/>
              </a:ext>
            </a:extLst>
          </p:cNvPr>
          <p:cNvSpPr txBox="1"/>
          <p:nvPr/>
        </p:nvSpPr>
        <p:spPr>
          <a:xfrm>
            <a:off x="9004852" y="5833399"/>
            <a:ext cx="2021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</a:rPr>
              <a:t>medvehagyma</a:t>
            </a:r>
          </a:p>
        </p:txBody>
      </p:sp>
    </p:spTree>
    <p:extLst>
      <p:ext uri="{BB962C8B-B14F-4D97-AF65-F5344CB8AC3E}">
        <p14:creationId xmlns:p14="http://schemas.microsoft.com/office/powerpoint/2010/main" val="208090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yógynövények gyűjtése">
            <a:extLst>
              <a:ext uri="{FF2B5EF4-FFF2-40B4-BE49-F238E27FC236}">
                <a16:creationId xmlns:a16="http://schemas.microsoft.com/office/drawing/2014/main" id="{59F2DE44-9D76-4582-BE1C-F97F7516D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213" y="1320176"/>
            <a:ext cx="7289458" cy="4217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D79B8E71-AE71-409F-B1E3-321AF8576B86}"/>
              </a:ext>
            </a:extLst>
          </p:cNvPr>
          <p:cNvSpPr txBox="1"/>
          <p:nvPr/>
        </p:nvSpPr>
        <p:spPr>
          <a:xfrm>
            <a:off x="526775" y="566530"/>
            <a:ext cx="29916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 rétek, mezők sok színes szépséget kínálnak nyaranta, melyek nemcsak </a:t>
            </a:r>
            <a:r>
              <a:rPr lang="hu-HU" sz="2400" dirty="0" err="1"/>
              <a:t>gyönyörködtetőek</a:t>
            </a:r>
            <a:r>
              <a:rPr lang="hu-HU" sz="2400" dirty="0"/>
              <a:t>, hanem hasznosak is. Gyógyító hatású anyagokat találhatunk számos növény levelében, szárában, gyökerében, sőt a virágokban, de a fák kérgében, gyantájában vagy akár a magokban is.</a:t>
            </a:r>
          </a:p>
        </p:txBody>
      </p:sp>
    </p:spTree>
    <p:extLst>
      <p:ext uri="{BB962C8B-B14F-4D97-AF65-F5344CB8AC3E}">
        <p14:creationId xmlns:p14="http://schemas.microsoft.com/office/powerpoint/2010/main" val="226958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okoldalú gyógynövény - Mi mindenre jó a kamilla 1">
            <a:extLst>
              <a:ext uri="{FF2B5EF4-FFF2-40B4-BE49-F238E27FC236}">
                <a16:creationId xmlns:a16="http://schemas.microsoft.com/office/drawing/2014/main" id="{18581789-4DBE-4DA7-B06B-CF8F1D113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662" y="1053548"/>
            <a:ext cx="7607294" cy="468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A0FA3E0D-6B24-4464-8DD5-AB4E0094B9A0}"/>
              </a:ext>
            </a:extLst>
          </p:cNvPr>
          <p:cNvSpPr txBox="1"/>
          <p:nvPr/>
        </p:nvSpPr>
        <p:spPr>
          <a:xfrm>
            <a:off x="496957" y="1053548"/>
            <a:ext cx="27730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 kamilla szerény külsejű növény. Virágait megszárítva, majd főzetet készítve belőlük, </a:t>
            </a:r>
            <a:r>
              <a:rPr lang="hu-HU" sz="2400" dirty="0" err="1"/>
              <a:t>gyulladásos</a:t>
            </a:r>
            <a:r>
              <a:rPr lang="hu-HU" sz="2400" dirty="0"/>
              <a:t> bajaink kúrálására használhatjuk.</a:t>
            </a:r>
          </a:p>
        </p:txBody>
      </p:sp>
    </p:spTree>
    <p:extLst>
      <p:ext uri="{BB962C8B-B14F-4D97-AF65-F5344CB8AC3E}">
        <p14:creationId xmlns:p14="http://schemas.microsoft.com/office/powerpoint/2010/main" val="33359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E78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3B71D488-98CD-4BC0-8609-56B536D938FD}"/>
              </a:ext>
            </a:extLst>
          </p:cNvPr>
          <p:cNvSpPr txBox="1"/>
          <p:nvPr/>
        </p:nvSpPr>
        <p:spPr>
          <a:xfrm>
            <a:off x="427383" y="428178"/>
            <a:ext cx="487017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 A </a:t>
            </a:r>
            <a:r>
              <a:rPr lang="hu-HU" sz="2400" b="1" dirty="0"/>
              <a:t>kakukkfű</a:t>
            </a:r>
            <a:r>
              <a:rPr lang="hu-HU" sz="2400" dirty="0"/>
              <a:t>, amivel vadon, mészkőhegyeinken vagy kevésbé nedves füves réteken találkozhatunk, ételek ízesítésére használható, leveleiből teát készítve pedig köhögésünket is csillapítja. Miért kapta ezt a meglepő nevet? Azt mondják, virágzását a kakukkmadár életének egyes eseményeivel, például a megérkezéssel, a megszólalással hozták kapcsolatba. (De erre a magyarázatra én nem vennék mérget!) Sok más népies neve is van, például </a:t>
            </a:r>
            <a:r>
              <a:rPr lang="hu-HU" sz="2400" dirty="0" err="1"/>
              <a:t>kakucskafű</a:t>
            </a:r>
            <a:r>
              <a:rPr lang="hu-HU" sz="2400" dirty="0"/>
              <a:t>, balzsamfű, </a:t>
            </a:r>
            <a:r>
              <a:rPr lang="hu-HU" sz="2400" dirty="0" err="1"/>
              <a:t>démutka</a:t>
            </a:r>
            <a:r>
              <a:rPr lang="hu-HU" sz="2400" dirty="0"/>
              <a:t>, töményfű, melyeknek már nincs közük a kakukkhoz.</a:t>
            </a:r>
          </a:p>
        </p:txBody>
      </p:sp>
      <p:pic>
        <p:nvPicPr>
          <p:cNvPr id="7172" name="Picture 4" descr="Fájl:5036-Thymus serpyllum-Hradč. stěny-7.06.jpg">
            <a:extLst>
              <a:ext uri="{FF2B5EF4-FFF2-40B4-BE49-F238E27FC236}">
                <a16:creationId xmlns:a16="http://schemas.microsoft.com/office/drawing/2014/main" id="{4C58C2B1-DA9A-42B0-B4E5-89E2F22FD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258" y="571499"/>
            <a:ext cx="593407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034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7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AF564E84-AC72-4E9E-A369-13ACFB96C993}"/>
              </a:ext>
            </a:extLst>
          </p:cNvPr>
          <p:cNvSpPr txBox="1"/>
          <p:nvPr/>
        </p:nvSpPr>
        <p:spPr>
          <a:xfrm>
            <a:off x="556592" y="447261"/>
            <a:ext cx="32103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 macskagyökér akár másfél méter magasra is megnő, és szinte kábítószerként hat a macskákra: gyöktörzsének illatától a macska révületbe esik, és vadul dörgölőzni kezd a növényhez – innen kapta a nevét. Az ember számára ez a szag kissé kellemetlen, de a hatóanyag éppen fordítva, azaz nyugtatóan hat.</a:t>
            </a:r>
          </a:p>
        </p:txBody>
      </p:sp>
      <p:pic>
        <p:nvPicPr>
          <p:cNvPr id="8194" name="Picture 2" descr="macskagy_k_r.jpg">
            <a:extLst>
              <a:ext uri="{FF2B5EF4-FFF2-40B4-BE49-F238E27FC236}">
                <a16:creationId xmlns:a16="http://schemas.microsoft.com/office/drawing/2014/main" id="{0525A5D2-8E0B-4C41-9E9A-8534BEE4F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093" y="927790"/>
            <a:ext cx="3751814" cy="50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macskagyoker---orvosi.jpg">
            <a:extLst>
              <a:ext uri="{FF2B5EF4-FFF2-40B4-BE49-F238E27FC236}">
                <a16:creationId xmlns:a16="http://schemas.microsoft.com/office/drawing/2014/main" id="{3143F2FB-CDA9-41BD-B66E-0EF091B25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578" y="927789"/>
            <a:ext cx="3751815" cy="50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1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695</Words>
  <Application>Microsoft Office PowerPoint</Application>
  <PresentationFormat>Szélesvásznú</PresentationFormat>
  <Paragraphs>41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Office-téma</vt:lpstr>
      <vt:lpstr>Szigeti Zoltán: Balzsamfű és ördögrakolya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Szigeti Zoltán: Balzsamfű és ördögrakolya</dc:title>
  <dc:creator>jenei</dc:creator>
  <cp:lastModifiedBy>jenei</cp:lastModifiedBy>
  <cp:revision>11</cp:revision>
  <dcterms:created xsi:type="dcterms:W3CDTF">2022-05-23T23:49:54Z</dcterms:created>
  <dcterms:modified xsi:type="dcterms:W3CDTF">2022-05-24T01:24:30Z</dcterms:modified>
</cp:coreProperties>
</file>