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240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67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8252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813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468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924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1485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660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9398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864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362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516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CE209-7208-436A-9F57-5633B6565F9C}" type="datetimeFigureOut">
              <a:rPr lang="hu-HU" smtClean="0"/>
              <a:t>2022. 01. 05.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1DD9A-7993-4324-917A-0CA3E706AE1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6186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Téli túlélők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1491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652954" y="949569"/>
            <a:ext cx="6339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Április, előbújik a téli üregrendszerből, költözik a nyári lakhelyére.</a:t>
            </a:r>
          </a:p>
        </p:txBody>
      </p:sp>
      <p:sp>
        <p:nvSpPr>
          <p:cNvPr id="5" name="Lefelé nyíl 4"/>
          <p:cNvSpPr/>
          <p:nvPr/>
        </p:nvSpPr>
        <p:spPr>
          <a:xfrm>
            <a:off x="5117123" y="1450731"/>
            <a:ext cx="254977" cy="21541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2435469" y="4202723"/>
            <a:ext cx="6013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Aktív élet. ( információ gyűjtés a táplálékáról ) </a:t>
            </a:r>
          </a:p>
        </p:txBody>
      </p:sp>
    </p:spTree>
    <p:extLst>
      <p:ext uri="{BB962C8B-B14F-4D97-AF65-F5344CB8AC3E}">
        <p14:creationId xmlns:p14="http://schemas.microsoft.com/office/powerpoint/2010/main" val="3390207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940777" y="729762"/>
            <a:ext cx="68052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Szaporodás, családtagok: </a:t>
            </a:r>
          </a:p>
          <a:p>
            <a:pPr marL="285750" indent="-285750">
              <a:buFontTx/>
              <a:buChar char="-"/>
            </a:pPr>
            <a:r>
              <a:rPr lang="hu-HU" dirty="0"/>
              <a:t>Harc a nőstényekért</a:t>
            </a:r>
          </a:p>
          <a:p>
            <a:pPr marL="285750" indent="-285750">
              <a:buFontTx/>
              <a:buChar char="-"/>
            </a:pPr>
            <a:r>
              <a:rPr lang="hu-HU" dirty="0"/>
              <a:t>Utódok </a:t>
            </a:r>
          </a:p>
          <a:p>
            <a:pPr marL="285750" indent="-285750">
              <a:buFontTx/>
              <a:buChar char="-"/>
            </a:pPr>
            <a:r>
              <a:rPr lang="hu-HU" dirty="0"/>
              <a:t>A mormota család </a:t>
            </a:r>
          </a:p>
          <a:p>
            <a:pPr marL="285750" indent="-285750">
              <a:buFontTx/>
              <a:buChar char="-"/>
            </a:pPr>
            <a:endParaRPr lang="hu-HU" dirty="0"/>
          </a:p>
          <a:p>
            <a:pPr marL="285750" indent="-285750">
              <a:buFontTx/>
              <a:buChar char="-"/>
            </a:pPr>
            <a:r>
              <a:rPr lang="hu-HU" dirty="0"/>
              <a:t>https://www.youtube.com/watch?v=IkabBe27XHI</a:t>
            </a:r>
          </a:p>
          <a:p>
            <a:pPr marL="285750" indent="-285750">
              <a:buFontTx/>
              <a:buChar char="-"/>
            </a:pPr>
            <a:endParaRPr lang="hu-HU" dirty="0"/>
          </a:p>
          <a:p>
            <a:pPr marL="285750" indent="-285750">
              <a:buFontTx/>
              <a:buChar char="-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17788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002323" y="650631"/>
            <a:ext cx="490916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>
                <a:solidFill>
                  <a:srgbClr val="FF0000"/>
                </a:solidFill>
              </a:rPr>
              <a:t>Szólás, mondás….</a:t>
            </a:r>
          </a:p>
          <a:p>
            <a:endParaRPr lang="hu-HU" sz="2800" dirty="0"/>
          </a:p>
          <a:p>
            <a:r>
              <a:rPr lang="hu-HU" sz="2800" dirty="0"/>
              <a:t> Csendes, mint télen a mező.</a:t>
            </a:r>
          </a:p>
          <a:p>
            <a:r>
              <a:rPr lang="hu-HU" sz="2800" dirty="0"/>
              <a:t>Alszik, mint a mormota.</a:t>
            </a:r>
          </a:p>
          <a:p>
            <a:r>
              <a:rPr lang="hu-HU" sz="2800" dirty="0"/>
              <a:t>Kapós, mint télen a szalmakalap.</a:t>
            </a:r>
          </a:p>
        </p:txBody>
      </p:sp>
      <p:sp>
        <p:nvSpPr>
          <p:cNvPr id="3" name="Jobbra nyíl 2"/>
          <p:cNvSpPr/>
          <p:nvPr/>
        </p:nvSpPr>
        <p:spPr>
          <a:xfrm>
            <a:off x="6040315" y="1863969"/>
            <a:ext cx="2584939" cy="2725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/>
          <p:cNvSpPr txBox="1"/>
          <p:nvPr/>
        </p:nvSpPr>
        <p:spPr>
          <a:xfrm flipH="1">
            <a:off x="8899573" y="1863969"/>
            <a:ext cx="2108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Egyezőség: a tél , nyugalom, csend… </a:t>
            </a:r>
          </a:p>
          <a:p>
            <a:r>
              <a:rPr lang="hu-HU" dirty="0"/>
              <a:t>( saját gondolatok 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982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2512" y="2505075"/>
            <a:ext cx="2466975" cy="1847850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102" y="1037126"/>
            <a:ext cx="2647950" cy="17240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8696" y="1479306"/>
            <a:ext cx="2466975" cy="1847850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1477108" y="5398477"/>
            <a:ext cx="4888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MORMOTA </a:t>
            </a:r>
          </a:p>
        </p:txBody>
      </p:sp>
    </p:spTree>
    <p:extLst>
      <p:ext uri="{BB962C8B-B14F-4D97-AF65-F5344CB8AC3E}">
        <p14:creationId xmlns:p14="http://schemas.microsoft.com/office/powerpoint/2010/main" val="3579632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204546" y="958362"/>
            <a:ext cx="6858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Jellemzői:</a:t>
            </a:r>
          </a:p>
          <a:p>
            <a:r>
              <a:rPr lang="hu-HU" dirty="0"/>
              <a:t>-  50-60 cm hosszú</a:t>
            </a:r>
          </a:p>
          <a:p>
            <a:pPr marL="285750" indent="-285750">
              <a:buFontTx/>
              <a:buChar char="-"/>
            </a:pPr>
            <a:r>
              <a:rPr lang="hu-HU" dirty="0"/>
              <a:t>Akár 9 </a:t>
            </a:r>
            <a:r>
              <a:rPr lang="hu-HU" dirty="0" err="1"/>
              <a:t>kilogram</a:t>
            </a:r>
            <a:endParaRPr lang="hu-HU" dirty="0"/>
          </a:p>
          <a:p>
            <a:pPr marL="285750" indent="-285750">
              <a:buFontTx/>
              <a:buChar char="-"/>
            </a:pPr>
            <a:r>
              <a:rPr lang="hu-HU" dirty="0"/>
              <a:t>Rövid lábak</a:t>
            </a:r>
          </a:p>
          <a:p>
            <a:pPr marL="285750" indent="-285750">
              <a:buFontTx/>
              <a:buChar char="-"/>
            </a:pPr>
            <a:r>
              <a:rPr lang="hu-HU" dirty="0"/>
              <a:t>Hosszú fogak- rágcsáló</a:t>
            </a:r>
          </a:p>
          <a:p>
            <a:pPr marL="285750" indent="-285750">
              <a:buFontTx/>
              <a:buChar char="-"/>
            </a:pPr>
            <a:r>
              <a:rPr lang="hu-HU" dirty="0"/>
              <a:t>Erős karmok</a:t>
            </a:r>
          </a:p>
          <a:p>
            <a:r>
              <a:rPr lang="hu-HU" dirty="0"/>
              <a:t>-    Szürkés-barnás bundája értékes prém, üregekben él, téli álmot alszik. Sokféle faj tartozik ide</a:t>
            </a:r>
          </a:p>
          <a:p>
            <a:pPr marL="285750" indent="-285750">
              <a:buFontTx/>
              <a:buChar char="-"/>
            </a:pPr>
            <a:endParaRPr lang="hu-HU" dirty="0"/>
          </a:p>
          <a:p>
            <a:pPr marL="285750" indent="-285750">
              <a:buFontTx/>
              <a:buChar char="-"/>
            </a:pP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343" y="3973024"/>
            <a:ext cx="2619375" cy="174307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2546" y="3973024"/>
            <a:ext cx="2462997" cy="1847248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8273562" y="2343597"/>
            <a:ext cx="3569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Rokonok</a:t>
            </a:r>
          </a:p>
        </p:txBody>
      </p:sp>
      <p:cxnSp>
        <p:nvCxnSpPr>
          <p:cNvPr id="7" name="Egyenes összekötő nyíllal 6"/>
          <p:cNvCxnSpPr/>
          <p:nvPr/>
        </p:nvCxnSpPr>
        <p:spPr>
          <a:xfrm flipH="1">
            <a:off x="5846885" y="2863903"/>
            <a:ext cx="2584939" cy="11999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/>
          <p:nvPr/>
        </p:nvCxnSpPr>
        <p:spPr>
          <a:xfrm>
            <a:off x="8664820" y="2712929"/>
            <a:ext cx="1551842" cy="971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/>
          <p:cNvSpPr txBox="1"/>
          <p:nvPr/>
        </p:nvSpPr>
        <p:spPr>
          <a:xfrm>
            <a:off x="2778369" y="6145823"/>
            <a:ext cx="3719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Mókus ( aki gyűjtöget, éléskamrájába télre )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7429501" y="5995019"/>
            <a:ext cx="3912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Ő nem gyűjtöget, ő eszik, saját testét „ szaporítja „ télére.</a:t>
            </a:r>
          </a:p>
        </p:txBody>
      </p:sp>
    </p:spTree>
    <p:extLst>
      <p:ext uri="{BB962C8B-B14F-4D97-AF65-F5344CB8AC3E}">
        <p14:creationId xmlns:p14="http://schemas.microsoft.com/office/powerpoint/2010/main" val="1984184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213338" y="1310054"/>
            <a:ext cx="6699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Kolónia? ( internetes keresés, fogalom meghatározása )</a:t>
            </a:r>
          </a:p>
        </p:txBody>
      </p:sp>
    </p:spTree>
    <p:extLst>
      <p:ext uri="{BB962C8B-B14F-4D97-AF65-F5344CB8AC3E}">
        <p14:creationId xmlns:p14="http://schemas.microsoft.com/office/powerpoint/2010/main" val="3290141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626577" y="1292469"/>
            <a:ext cx="72448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Téli „ elvonulás „</a:t>
            </a:r>
          </a:p>
          <a:p>
            <a:r>
              <a:rPr lang="hu-HU" dirty="0"/>
              <a:t>Szeptember-októbertől  6-7 hónap a téli „ elvonulás” –álom ideje.</a:t>
            </a:r>
          </a:p>
          <a:p>
            <a:endParaRPr lang="hu-HU" dirty="0"/>
          </a:p>
          <a:p>
            <a:r>
              <a:rPr lang="hu-HU" dirty="0"/>
              <a:t>Téli álom előtti táplálkozás.</a:t>
            </a:r>
          </a:p>
          <a:p>
            <a:endParaRPr lang="hu-HU" dirty="0"/>
          </a:p>
          <a:p>
            <a:endParaRPr lang="hu-HU" dirty="0"/>
          </a:p>
          <a:p>
            <a:r>
              <a:rPr lang="hu-HU" dirty="0"/>
              <a:t> https://www.youtube.com/watch?v=nu6GzlV-gTQ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98801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 rot="10800000" flipH="1" flipV="1">
            <a:off x="492462" y="1182580"/>
            <a:ext cx="59259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„ energiatakarékos üzemmód” – mit jelent ez?</a:t>
            </a:r>
          </a:p>
          <a:p>
            <a:r>
              <a:rPr lang="hu-HU" dirty="0"/>
              <a:t>Saját megfogalmazás az élőlények ismerete alapján.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4726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905608" y="1081454"/>
            <a:ext cx="8009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 mormota” energiatakarékos üzemmódban” – téli álom idején</a:t>
            </a:r>
          </a:p>
          <a:p>
            <a:pPr marL="285750" indent="-285750">
              <a:buFontTx/>
              <a:buChar char="-"/>
            </a:pPr>
            <a:r>
              <a:rPr lang="hu-HU" dirty="0"/>
              <a:t>6-8 Celsius fokos testhővel bír</a:t>
            </a:r>
          </a:p>
          <a:p>
            <a:pPr marL="285750" indent="-285750">
              <a:buFontTx/>
              <a:buChar char="-"/>
            </a:pPr>
            <a:r>
              <a:rPr lang="hu-HU" dirty="0"/>
              <a:t>Levegővételek száma 2/ perc</a:t>
            </a:r>
          </a:p>
        </p:txBody>
      </p:sp>
    </p:spTree>
    <p:extLst>
      <p:ext uri="{BB962C8B-B14F-4D97-AF65-F5344CB8AC3E}">
        <p14:creationId xmlns:p14="http://schemas.microsoft.com/office/powerpoint/2010/main" val="3030637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59423" y="975946"/>
            <a:ext cx="6858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Téli álom? vagy  csak pihenés?</a:t>
            </a:r>
          </a:p>
          <a:p>
            <a:endParaRPr lang="hu-HU" dirty="0"/>
          </a:p>
          <a:p>
            <a:r>
              <a:rPr lang="hu-HU" dirty="0"/>
              <a:t>A hosszú álmos hónapok 3-4 hetente” aktívvá” válnak, amikor is a testhőt a mormota újra visszaemeli 34 </a:t>
            </a:r>
            <a:r>
              <a:rPr lang="hu-HU" dirty="0" err="1"/>
              <a:t>celsius</a:t>
            </a:r>
            <a:r>
              <a:rPr lang="hu-HU" dirty="0"/>
              <a:t> fok körülire és pihenni, aludni tér. – igazi pihenésre vált, hiszen a korábbi hetekben, amikor a tartalékolt tápanyagot feldolgozza a szervezete, az nem jelent végtelen pihenést. Dolgozik a test, de olykor kell a  regeneráció. </a:t>
            </a:r>
          </a:p>
        </p:txBody>
      </p:sp>
    </p:spTree>
    <p:extLst>
      <p:ext uri="{BB962C8B-B14F-4D97-AF65-F5344CB8AC3E}">
        <p14:creationId xmlns:p14="http://schemas.microsoft.com/office/powerpoint/2010/main" val="3786481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292</Words>
  <Application>Microsoft Macintosh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Office-téma</vt:lpstr>
      <vt:lpstr>Téli túlélők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Téli túlélők</dc:title>
  <dc:creator>Acer</dc:creator>
  <cp:lastModifiedBy>Microsoft Office User</cp:lastModifiedBy>
  <cp:revision>6</cp:revision>
  <dcterms:created xsi:type="dcterms:W3CDTF">2022-01-04T18:02:02Z</dcterms:created>
  <dcterms:modified xsi:type="dcterms:W3CDTF">2022-01-05T10:45:44Z</dcterms:modified>
</cp:coreProperties>
</file>