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74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38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38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46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47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84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98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05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96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141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983F4-3FBB-427A-A96F-7819B8BA1331}" type="datetimeFigureOut">
              <a:rPr lang="hu-HU" smtClean="0"/>
              <a:t>2022. 01. 13.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B030-FED1-4904-AB68-4FD618F9C5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28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oludens.hu/node/1227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Régi gyerekjátékok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Mit </a:t>
            </a:r>
            <a:r>
              <a:rPr lang="hu-HU" dirty="0" smtClean="0"/>
              <a:t>játszhatnak </a:t>
            </a:r>
            <a:r>
              <a:rPr lang="hu-HU" dirty="0" smtClean="0"/>
              <a:t>a gyerekek?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54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96846"/>
            <a:ext cx="9144000" cy="853582"/>
          </a:xfrm>
        </p:spPr>
        <p:txBody>
          <a:bodyPr>
            <a:normAutofit fontScale="90000"/>
          </a:bodyPr>
          <a:lstStyle/>
          <a:p>
            <a:r>
              <a:rPr lang="hu-HU" b="1" u="sng" dirty="0" smtClean="0">
                <a:solidFill>
                  <a:schemeClr val="accent5"/>
                </a:solidFill>
              </a:rPr>
              <a:t>Macskabölcső, madzag átvevős</a:t>
            </a:r>
            <a:endParaRPr lang="hu-HU" b="1" u="sng" dirty="0">
              <a:solidFill>
                <a:schemeClr val="accent5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8" y="1429607"/>
            <a:ext cx="4319750" cy="53152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559" y="2036646"/>
            <a:ext cx="6767956" cy="38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88579"/>
            <a:ext cx="9144000" cy="987973"/>
          </a:xfrm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chemeClr val="accent5"/>
                </a:solidFill>
                <a:hlinkClick r:id="rId3" tooltip="Aki kapja, marja"/>
              </a:rPr>
              <a:t>Aki</a:t>
            </a:r>
            <a:r>
              <a:rPr lang="hu-HU" b="1" u="sng" dirty="0" smtClean="0">
                <a:hlinkClick r:id="rId3" tooltip="Aki kapja, marja"/>
              </a:rPr>
              <a:t> kapja, marja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794259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Labdajáték</a:t>
            </a:r>
            <a:r>
              <a:rPr lang="hu-HU" dirty="0"/>
              <a:t>, akárhányan játszhatjuk. Egyikünk feldobja a labdát, és elkiáltja magát: "Aki kapja, marja!" Mind igyekszünk elkapni: akinek sikerül, az dobja föl legközelebb. Ha egyikünk sem tudja elkapni, és a labda a földre esik, az előző dobó visszakapja, és ő dobja föl újra.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019359" y="3159896"/>
            <a:ext cx="103743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6000" b="1" u="sng" dirty="0" smtClean="0">
                <a:solidFill>
                  <a:schemeClr val="accent5"/>
                </a:solidFill>
                <a:latin typeface="+mj-lt"/>
              </a:rPr>
              <a:t>Erre csörög a dió </a:t>
            </a:r>
            <a:r>
              <a:rPr lang="hu-HU" sz="6000" b="1" u="sng" dirty="0" smtClean="0">
                <a:solidFill>
                  <a:schemeClr val="accent5"/>
                </a:solidFill>
                <a:latin typeface="+mj-lt"/>
              </a:rPr>
              <a:t>(szembekötősdi)</a:t>
            </a:r>
            <a:endParaRPr lang="hu-HU" sz="6000" b="1" u="sng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24000" y="4397940"/>
            <a:ext cx="9249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Kiválasztunk valakit fogónak. Bekötjük a szemét; ő keres mindenkit, tapogatózik erre-arra, hogy valakit megfogjon. Ugrálunk körülötte, ha felénk nyúl, elugrunk. Énekeljük: Erre csörög a dió, erre meg a mogyoró.</a:t>
            </a:r>
          </a:p>
          <a:p>
            <a:pPr algn="just"/>
            <a:r>
              <a:rPr lang="hu-HU" sz="2400" dirty="0" smtClean="0"/>
              <a:t>Közben tapsolunk. Ha a bekötött szemű megfog valakit, annak kötjük be a szemét, és ő lesz a következő fogó.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726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1747"/>
          </a:xfrm>
        </p:spPr>
        <p:txBody>
          <a:bodyPr/>
          <a:lstStyle/>
          <a:p>
            <a:r>
              <a:rPr lang="hu-HU" b="1" u="sng" dirty="0" err="1" smtClean="0">
                <a:solidFill>
                  <a:schemeClr val="accent5"/>
                </a:solidFill>
              </a:rPr>
              <a:t>Csuprosdi</a:t>
            </a:r>
            <a:r>
              <a:rPr lang="hu-HU" b="1" u="sng" dirty="0" smtClean="0">
                <a:solidFill>
                  <a:schemeClr val="accent5"/>
                </a:solidFill>
              </a:rPr>
              <a:t> (versenyfutás)</a:t>
            </a:r>
            <a:endParaRPr lang="hu-HU" b="1" u="sng" dirty="0">
              <a:solidFill>
                <a:schemeClr val="accent5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217683"/>
            <a:ext cx="9144000" cy="30401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dirty="0" smtClean="0"/>
              <a:t>Páratlan számban játsszuk. Párosával </a:t>
            </a:r>
            <a:r>
              <a:rPr lang="hu-HU" dirty="0" smtClean="0"/>
              <a:t>körbe állunk </a:t>
            </a:r>
            <a:r>
              <a:rPr lang="hu-HU" dirty="0" smtClean="0"/>
              <a:t>úgy, hogy mindenki a kör közepe felé néz. A belsők leguggolnak: ők a csuprok. Egyvalakinek nem jut pár; ő körbejár, és megfogja valamelyik állónak a kezét. Kérdi tőle, a másik pedig felel:</a:t>
            </a:r>
          </a:p>
          <a:p>
            <a:pPr algn="l"/>
            <a:r>
              <a:rPr lang="hu-HU" dirty="0" smtClean="0"/>
              <a:t>                                                Van-e eladó csuporkátok? Hogy adjátok?</a:t>
            </a:r>
          </a:p>
          <a:p>
            <a:pPr algn="l"/>
            <a:r>
              <a:rPr lang="hu-HU" dirty="0" smtClean="0"/>
              <a:t>                                                Egy tetűért, egy bolháért, öregapád szakálláért!</a:t>
            </a:r>
          </a:p>
          <a:p>
            <a:pPr algn="just"/>
            <a:r>
              <a:rPr lang="hu-HU" dirty="0" smtClean="0"/>
              <a:t>Erre ketten ellenkező irányba kezdenek szaladni a kör körül. Aki előbb visszaér a csuporhoz, beáll mögé, a másik pedig jár körbe, és választ valakit, akivel elölről kezdődik a párbeszéd, majd a futás.</a:t>
            </a:r>
          </a:p>
          <a:p>
            <a:pPr algn="just"/>
            <a:r>
              <a:rPr lang="hu-HU" dirty="0" smtClean="0"/>
              <a:t>Ha kevesen vagyunk, vagy páros számban, csuprok nélkül is játszhatjuk; akkor a futóknak az üres helyre kell visszaérni.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85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07659"/>
            <a:ext cx="9144000" cy="927154"/>
          </a:xfrm>
        </p:spPr>
        <p:txBody>
          <a:bodyPr/>
          <a:lstStyle/>
          <a:p>
            <a:r>
              <a:rPr lang="hu-HU" b="1" u="sng" dirty="0" smtClean="0">
                <a:solidFill>
                  <a:schemeClr val="accent5"/>
                </a:solidFill>
              </a:rPr>
              <a:t>Falhoz verő</a:t>
            </a:r>
            <a:endParaRPr lang="hu-HU" b="1" u="sng" dirty="0">
              <a:solidFill>
                <a:schemeClr val="accent5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5311" y="1450426"/>
            <a:ext cx="11698014" cy="532874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hu-HU" sz="7200" dirty="0" smtClean="0"/>
              <a:t>Többen játszhatjuk, de csak egyikünk labdázik, a többi vár a sorára. A játszó a falra dobja a labdát, és amikor az visszapattan, elkapja. Közben mondja:</a:t>
            </a:r>
          </a:p>
          <a:p>
            <a:r>
              <a:rPr lang="hu-HU" sz="7200" dirty="0" smtClean="0"/>
              <a:t>Egyenlőre,</a:t>
            </a:r>
          </a:p>
          <a:p>
            <a:r>
              <a:rPr lang="hu-HU" sz="7200" dirty="0" smtClean="0"/>
              <a:t>Két kettőre,</a:t>
            </a:r>
          </a:p>
          <a:p>
            <a:r>
              <a:rPr lang="hu-HU" sz="7200" dirty="0" smtClean="0"/>
              <a:t>Három hatra,</a:t>
            </a:r>
          </a:p>
          <a:p>
            <a:r>
              <a:rPr lang="hu-HU" sz="7200" dirty="0" smtClean="0"/>
              <a:t>Hat kilencre,</a:t>
            </a:r>
          </a:p>
          <a:p>
            <a:r>
              <a:rPr lang="hu-HU" sz="7200" dirty="0" smtClean="0"/>
              <a:t>Üsd ki tízre,</a:t>
            </a:r>
          </a:p>
          <a:p>
            <a:r>
              <a:rPr lang="hu-HU" sz="7200" dirty="0" smtClean="0"/>
              <a:t>Tizenegyre,</a:t>
            </a:r>
          </a:p>
          <a:p>
            <a:r>
              <a:rPr lang="hu-HU" sz="7200" dirty="0" smtClean="0"/>
              <a:t>Vasból fontam</a:t>
            </a:r>
          </a:p>
          <a:p>
            <a:r>
              <a:rPr lang="hu-HU" sz="7200" dirty="0" smtClean="0"/>
              <a:t>Gyertyatartóm,</a:t>
            </a:r>
          </a:p>
          <a:p>
            <a:r>
              <a:rPr lang="hu-HU" sz="7200" dirty="0" smtClean="0"/>
              <a:t>A fejemre egy nagy túró, kopp!</a:t>
            </a:r>
          </a:p>
          <a:p>
            <a:pPr algn="just"/>
            <a:r>
              <a:rPr lang="hu-HU" sz="7200" dirty="0" smtClean="0"/>
              <a:t>"Gyertyatartóm"-</a:t>
            </a:r>
            <a:r>
              <a:rPr lang="hu-HU" sz="7200" dirty="0" err="1" smtClean="0"/>
              <a:t>nál</a:t>
            </a:r>
            <a:r>
              <a:rPr lang="hu-HU" sz="7200" dirty="0" smtClean="0"/>
              <a:t> nem a falnak, hanem fölfelé kell dobni a labdát, úgy elkapni, "A fejemre egy nagy túró"-</a:t>
            </a:r>
            <a:r>
              <a:rPr lang="hu-HU" sz="7200" dirty="0" err="1" smtClean="0"/>
              <a:t>nál</a:t>
            </a:r>
            <a:r>
              <a:rPr lang="hu-HU" sz="7200" dirty="0" smtClean="0"/>
              <a:t> pedig fejelni a labdát a falra, és úgy elkapni. Ha a játszó nem tudja elkapni a labdát, vagy eltéveszti a sorrendet, átadja a labdát a következő játszónak.</a:t>
            </a:r>
          </a:p>
          <a:p>
            <a:pPr algn="just"/>
            <a:r>
              <a:rPr lang="hu-HU" sz="7200" dirty="0" smtClean="0"/>
              <a:t>Úgy is játszhatjuk, hogy aki végig dobta hiba nélkül, annak van egy iskolája, és újra kezdheti a dobálást. A játék végére az győz, akinek több iskolája van.</a:t>
            </a:r>
          </a:p>
          <a:p>
            <a:pPr algn="just"/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val="5162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44294"/>
            <a:ext cx="9144000" cy="1000727"/>
          </a:xfrm>
        </p:spPr>
        <p:txBody>
          <a:bodyPr/>
          <a:lstStyle/>
          <a:p>
            <a:r>
              <a:rPr lang="hu-HU" b="1" u="sng" dirty="0" smtClean="0">
                <a:solidFill>
                  <a:schemeClr val="accent5"/>
                </a:solidFill>
              </a:rPr>
              <a:t>Hátulsó pár</a:t>
            </a:r>
            <a:endParaRPr lang="hu-HU" b="1" u="sng" dirty="0">
              <a:solidFill>
                <a:schemeClr val="accent5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1849" y="1545021"/>
            <a:ext cx="10321158" cy="37127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600" dirty="0" smtClean="0"/>
              <a:t>Párosával oszlopba állunk, és kiválasztunk valakit, aki </a:t>
            </a:r>
            <a:r>
              <a:rPr lang="hu-HU" sz="2600" dirty="0" smtClean="0"/>
              <a:t>előre </a:t>
            </a:r>
            <a:r>
              <a:rPr lang="hu-HU" sz="2600" dirty="0" smtClean="0"/>
              <a:t>áll: neki nincs párja. O szólítja a hátul állókat:</a:t>
            </a:r>
          </a:p>
          <a:p>
            <a:pPr algn="just"/>
            <a:r>
              <a:rPr lang="hu-HU" sz="2600" dirty="0" smtClean="0"/>
              <a:t>Hátulsó pár, előre!</a:t>
            </a:r>
          </a:p>
          <a:p>
            <a:pPr algn="just"/>
            <a:r>
              <a:rPr lang="hu-HU" sz="2600" dirty="0" smtClean="0"/>
              <a:t>A hátul álló pár nekiiramodik, és az oszlop két oldalán előre szaladnak. A szólító elött kell összekapaszkodniuk újra, de amíg nem érik el egymást, a szólító megfoghatja </a:t>
            </a:r>
            <a:r>
              <a:rPr lang="hu-HU" sz="2600" dirty="0" err="1" smtClean="0"/>
              <a:t>bármelyiküket</a:t>
            </a:r>
            <a:r>
              <a:rPr lang="hu-HU" sz="2600" dirty="0" smtClean="0"/>
              <a:t>. Akit megfog, az áll az oszlop elejére szólítónak, a volt szólító pedig a másik játszóval beáll az oszlop elejére. Most az új szólító hívja a következő párt, és azok futnak. Így játsszuk addig, amíg meg nem unjuk.</a:t>
            </a:r>
          </a:p>
          <a:p>
            <a:pPr algn="just"/>
            <a:r>
              <a:rPr lang="hu-HU" sz="2600" dirty="0" smtClean="0"/>
              <a:t>Úgy is játszhatjuk, hogy akit a szólító (a fogó) megfog, azzal áll be az oszlop elejére </a:t>
            </a:r>
            <a:r>
              <a:rPr lang="hu-HU" sz="2600" dirty="0" err="1" smtClean="0"/>
              <a:t>elso</a:t>
            </a:r>
            <a:r>
              <a:rPr lang="hu-HU" sz="2600" dirty="0" smtClean="0"/>
              <a:t> párnak, és akinek a párját elfogták, az lesz a következő szólító.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6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8175"/>
          </a:xfrm>
        </p:spPr>
        <p:txBody>
          <a:bodyPr/>
          <a:lstStyle/>
          <a:p>
            <a:r>
              <a:rPr lang="hu-HU" b="1" u="sng" dirty="0" smtClean="0">
                <a:solidFill>
                  <a:schemeClr val="accent5"/>
                </a:solidFill>
              </a:rPr>
              <a:t>Ugróiskola</a:t>
            </a:r>
            <a:endParaRPr lang="hu-HU" b="1" u="sng" dirty="0">
              <a:solidFill>
                <a:schemeClr val="accent5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12" y="831906"/>
            <a:ext cx="3697629" cy="50118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488" y="2082006"/>
            <a:ext cx="6477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81231"/>
            <a:ext cx="9144000" cy="958685"/>
          </a:xfrm>
        </p:spPr>
        <p:txBody>
          <a:bodyPr/>
          <a:lstStyle/>
          <a:p>
            <a:r>
              <a:rPr lang="hu-HU" b="1" u="sng" dirty="0" smtClean="0">
                <a:solidFill>
                  <a:schemeClr val="accent5"/>
                </a:solidFill>
              </a:rPr>
              <a:t>Labdaiskola</a:t>
            </a:r>
            <a:endParaRPr lang="hu-HU" b="1" u="sng" dirty="0">
              <a:solidFill>
                <a:schemeClr val="accent5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5821" y="1439916"/>
            <a:ext cx="11109433" cy="4960884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A fal mellett játszottuk, a játék lényege az volt, hogy a feladatsorban a labda elkapása egyre nehezedett.: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Először két kézzel a falhoz dobtuk, majd elkaptuk.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Falhoz dobás közben tapsoltunk egyet.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Falhoz dobás közben elöl-hátul tapsoltunk, majd elkaptuk a labdát.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Falhoz dobás közben </a:t>
            </a:r>
            <a:r>
              <a:rPr lang="hu-HU" dirty="0" err="1" smtClean="0"/>
              <a:t>gombolygattunk</a:t>
            </a:r>
            <a:r>
              <a:rPr lang="hu-HU" dirty="0" smtClean="0"/>
              <a:t> a kezünkkel.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Falhoz dobtuk a labdát, majd pattant egyet a földön és elkaptuk.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Egyik lábunkat megemelve, az alatt falhoz dobtuk a labdát, majd elkaptuk.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err="1" smtClean="0"/>
              <a:t>Pofozós</a:t>
            </a:r>
            <a:r>
              <a:rPr lang="hu-HU" dirty="0" smtClean="0"/>
              <a:t>: gyorsan egyszer, majd kétszer, stb. a falhoz ütöttük a labdát, majd elkaptuk.</a:t>
            </a:r>
          </a:p>
          <a:p>
            <a:pPr algn="just"/>
            <a:r>
              <a:rPr lang="hu-HU" dirty="0" smtClean="0"/>
              <a:t>Mindegyikből 8 osztály volt, vagyis először egyszer, majd egymás után kétszer, majd háromszor, stb. kellett az egyes feladatokat megcsinálni. Ha valaki hibázott, a következő játékoson volt a sor.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04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96846"/>
            <a:ext cx="9144000" cy="853582"/>
          </a:xfrm>
        </p:spPr>
        <p:txBody>
          <a:bodyPr>
            <a:normAutofit fontScale="90000"/>
          </a:bodyPr>
          <a:lstStyle/>
          <a:p>
            <a:r>
              <a:rPr lang="hu-HU" b="1" u="sng" dirty="0" smtClean="0">
                <a:solidFill>
                  <a:schemeClr val="accent5"/>
                </a:solidFill>
              </a:rPr>
              <a:t>Métázás</a:t>
            </a:r>
            <a:endParaRPr lang="hu-HU" b="1" u="sng" dirty="0">
              <a:solidFill>
                <a:schemeClr val="accent5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8579" y="1629103"/>
            <a:ext cx="11193518" cy="44248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</a:t>
            </a:r>
            <a:r>
              <a:rPr lang="hu-HU" dirty="0" smtClean="0"/>
              <a:t> 20-30 méter hosszú, két rövidebb végén vonallal (métavonal) határolt pálya közepén található a különféleképpen megjelölhető – krétával felrajzolt, kövekből vagy fákból kirakott – cél (vár, tilos hely, méta).</a:t>
            </a:r>
          </a:p>
          <a:p>
            <a:pPr algn="just"/>
            <a:r>
              <a:rPr lang="hu-HU" dirty="0" smtClean="0"/>
              <a:t>Az egyik csapatot az ütők, a másikat pedig a kapók vagy fogók alkotják. A játék során a 60-70 centiméteres ütővel, tulajdonképpen bottal vagy husánggal (métabot, métaütő) felszerelkezett csapatok tagjai a vonal mögött felsorakoznak.</a:t>
            </a:r>
          </a:p>
          <a:p>
            <a:pPr algn="just"/>
            <a:r>
              <a:rPr lang="hu-HU" dirty="0" smtClean="0"/>
              <a:t>A kapók egyike az ütőknek sorra adogatja (vagy az ütőjátékosok dobják fel maguknak), a rongy-, bőr- vagy nemezlabdát, akik azt a lehető legerősebben és a legtávolabbra igyekeznek elütni a métabottal. Az elütést követő pillanatban az ütő elrohan a tilos helyre, ahol nem lehet a labdával megdobni, és ezt követően – ha a helyzetet úgy méri fel – ugyancsak szaladva igyekszik visszaérni a vonal mögé, ahol csapatának többi tagja várakozik. Mindeközben ha valamelyik fogó elkapja az általa elütött labdát, és még visszaérkezése előtt eltalálja vele a soros ütőt, a két csapat helyet cserél: az ütőkből lesznek a kapók, és fordítva, a kapókból az ütők vagy az éppen futó játékosból fogoly lesz. Ha a fogók egyike még röptében elkapja a labdát, ugyancsak szerepet cserél a két csapat.</a:t>
            </a:r>
          </a:p>
          <a:p>
            <a:pPr algn="just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497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7154"/>
          </a:xfrm>
        </p:spPr>
        <p:txBody>
          <a:bodyPr/>
          <a:lstStyle/>
          <a:p>
            <a:r>
              <a:rPr lang="hu-HU" b="1" u="sng" dirty="0" smtClean="0">
                <a:solidFill>
                  <a:schemeClr val="accent5"/>
                </a:solidFill>
              </a:rPr>
              <a:t>Gumizás</a:t>
            </a:r>
            <a:endParaRPr lang="hu-HU" b="1" u="sng" dirty="0">
              <a:solidFill>
                <a:schemeClr val="accent5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2" y="111835"/>
            <a:ext cx="3856683" cy="31568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892" y="2759951"/>
            <a:ext cx="3381372" cy="25687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1585940"/>
            <a:ext cx="4667250" cy="46672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74" y="3406639"/>
            <a:ext cx="3796711" cy="336599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058510" y="2922124"/>
            <a:ext cx="885375" cy="346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121572" y="3406639"/>
            <a:ext cx="822313" cy="345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684579" y="4992414"/>
            <a:ext cx="704685" cy="33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926</Words>
  <Application>Microsoft Office PowerPoint</Application>
  <PresentationFormat>Szélesvásznú</PresentationFormat>
  <Paragraphs>48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Régi gyerekjátékok</vt:lpstr>
      <vt:lpstr>Aki kapja, marja</vt:lpstr>
      <vt:lpstr>Csuprosdi (versenyfutás)</vt:lpstr>
      <vt:lpstr>Falhoz verő</vt:lpstr>
      <vt:lpstr>Hátulsó pár</vt:lpstr>
      <vt:lpstr>Ugróiskola</vt:lpstr>
      <vt:lpstr>Labdaiskola</vt:lpstr>
      <vt:lpstr>Métázás</vt:lpstr>
      <vt:lpstr>Gumizás</vt:lpstr>
      <vt:lpstr>Macskabölcső, madzag átvevős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 gyerekjátékok</dc:title>
  <dc:creator>Kovács Mária</dc:creator>
  <cp:lastModifiedBy>Kovács Mária</cp:lastModifiedBy>
  <cp:revision>6</cp:revision>
  <dcterms:created xsi:type="dcterms:W3CDTF">2022-01-09T19:43:53Z</dcterms:created>
  <dcterms:modified xsi:type="dcterms:W3CDTF">2022-01-13T20:31:14Z</dcterms:modified>
</cp:coreProperties>
</file>