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152247-6552-4F54-B7E0-252C111E823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0AD64F2D-0897-4FFF-B6BD-679D84332867}">
      <dgm:prSet phldrT="[Text]"/>
      <dgm:spPr/>
      <dgm:t>
        <a:bodyPr/>
        <a:lstStyle/>
        <a:p>
          <a:r>
            <a:rPr lang="hu-HU" b="1" dirty="0" smtClean="0"/>
            <a:t>A porhó</a:t>
          </a:r>
          <a:r>
            <a:rPr lang="hu-HU" dirty="0" smtClean="0"/>
            <a:t>: nagyon száraz, még nyomás alatt sem tapad össze.</a:t>
          </a:r>
          <a:endParaRPr lang="en-US" dirty="0"/>
        </a:p>
      </dgm:t>
    </dgm:pt>
    <dgm:pt modelId="{56815729-BC40-4B75-A3FC-BAEB8FBEF62D}" type="parTrans" cxnId="{58B0A2CF-0093-4270-9580-291903F8B347}">
      <dgm:prSet/>
      <dgm:spPr/>
      <dgm:t>
        <a:bodyPr/>
        <a:lstStyle/>
        <a:p>
          <a:endParaRPr lang="en-US"/>
        </a:p>
      </dgm:t>
    </dgm:pt>
    <dgm:pt modelId="{0E66F8D9-9B50-4051-98EF-9386D7CB7FDA}" type="sibTrans" cxnId="{58B0A2CF-0093-4270-9580-291903F8B347}">
      <dgm:prSet/>
      <dgm:spPr/>
      <dgm:t>
        <a:bodyPr/>
        <a:lstStyle/>
        <a:p>
          <a:endParaRPr lang="en-US"/>
        </a:p>
      </dgm:t>
    </dgm:pt>
    <dgm:pt modelId="{6FDFF65F-6AB8-4418-AE37-13271EF095A1}">
      <dgm:prSet phldrT="[Text]"/>
      <dgm:spPr/>
      <dgm:t>
        <a:bodyPr/>
        <a:lstStyle/>
        <a:p>
          <a:r>
            <a:rPr lang="hu-HU" b="1" dirty="0" smtClean="0"/>
            <a:t>A hószitálás</a:t>
          </a:r>
          <a:r>
            <a:rPr lang="hu-HU" dirty="0" smtClean="0"/>
            <a:t>: nulla fok körüli hőmérsékleten apró szemcsék képződnek.</a:t>
          </a:r>
          <a:endParaRPr lang="en-US" dirty="0"/>
        </a:p>
      </dgm:t>
    </dgm:pt>
    <dgm:pt modelId="{0778496C-CF04-498C-8F71-F2F2EC1632C5}" type="parTrans" cxnId="{C1729349-0499-4509-85EF-86AAF6F08942}">
      <dgm:prSet/>
      <dgm:spPr/>
      <dgm:t>
        <a:bodyPr/>
        <a:lstStyle/>
        <a:p>
          <a:endParaRPr lang="en-US"/>
        </a:p>
      </dgm:t>
    </dgm:pt>
    <dgm:pt modelId="{33BE1685-61C7-4A5A-BC47-5F82C6BEF9AD}" type="sibTrans" cxnId="{C1729349-0499-4509-85EF-86AAF6F08942}">
      <dgm:prSet/>
      <dgm:spPr/>
      <dgm:t>
        <a:bodyPr/>
        <a:lstStyle/>
        <a:p>
          <a:endParaRPr lang="en-US"/>
        </a:p>
      </dgm:t>
    </dgm:pt>
    <dgm:pt modelId="{A5BFF5C1-D647-40A6-A6A2-1B9B371DAFF3}">
      <dgm:prSet phldrT="[Text]"/>
      <dgm:spPr/>
      <dgm:t>
        <a:bodyPr/>
        <a:lstStyle/>
        <a:p>
          <a:r>
            <a:rPr lang="hu-HU" b="1" dirty="0" smtClean="0"/>
            <a:t>Az ónos eső</a:t>
          </a:r>
          <a:r>
            <a:rPr lang="hu-HU" dirty="0" smtClean="0"/>
            <a:t>: a hó és az eső keveréke,  amely a talajra hullva azonnal megfagy, kemény jégbevonatot képez.</a:t>
          </a:r>
          <a:endParaRPr lang="en-US" dirty="0"/>
        </a:p>
      </dgm:t>
    </dgm:pt>
    <dgm:pt modelId="{49965A92-E70D-4AA3-84CD-300139491BF2}" type="parTrans" cxnId="{EBCD9F81-6464-4B99-9E8E-AB4DE6548065}">
      <dgm:prSet/>
      <dgm:spPr/>
      <dgm:t>
        <a:bodyPr/>
        <a:lstStyle/>
        <a:p>
          <a:endParaRPr lang="en-US"/>
        </a:p>
      </dgm:t>
    </dgm:pt>
    <dgm:pt modelId="{BED9C0EE-936D-4FEC-B86B-D0F66D2A708F}" type="sibTrans" cxnId="{EBCD9F81-6464-4B99-9E8E-AB4DE6548065}">
      <dgm:prSet/>
      <dgm:spPr/>
      <dgm:t>
        <a:bodyPr/>
        <a:lstStyle/>
        <a:p>
          <a:endParaRPr lang="en-US"/>
        </a:p>
      </dgm:t>
    </dgm:pt>
    <dgm:pt modelId="{ACBC2735-6FBE-49E2-8CCC-8EFB8B66BA06}" type="pres">
      <dgm:prSet presAssocID="{6B152247-6552-4F54-B7E0-252C111E823E}" presName="linearFlow" presStyleCnt="0">
        <dgm:presLayoutVars>
          <dgm:dir/>
          <dgm:resizeHandles val="exact"/>
        </dgm:presLayoutVars>
      </dgm:prSet>
      <dgm:spPr/>
    </dgm:pt>
    <dgm:pt modelId="{72734FED-C2D8-40C0-91D3-24BEBBFBCA3B}" type="pres">
      <dgm:prSet presAssocID="{0AD64F2D-0897-4FFF-B6BD-679D84332867}" presName="composite" presStyleCnt="0"/>
      <dgm:spPr/>
    </dgm:pt>
    <dgm:pt modelId="{912E0C48-F93F-4F7E-A093-481B2EB6DF1C}" type="pres">
      <dgm:prSet presAssocID="{0AD64F2D-0897-4FFF-B6BD-679D84332867}" presName="imgShp" presStyleLbl="fgImgPlace1" presStyleIdx="0" presStyleCnt="3"/>
      <dgm:spPr>
        <a:solidFill>
          <a:srgbClr val="00B0F0"/>
        </a:solidFill>
      </dgm:spPr>
    </dgm:pt>
    <dgm:pt modelId="{86D455C5-6FC7-40B1-A9F7-B1F9A53BD26A}" type="pres">
      <dgm:prSet presAssocID="{0AD64F2D-0897-4FFF-B6BD-679D84332867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B778E7-2055-4E0D-85D2-9FBC2E6AE56B}" type="pres">
      <dgm:prSet presAssocID="{0E66F8D9-9B50-4051-98EF-9386D7CB7FDA}" presName="spacing" presStyleCnt="0"/>
      <dgm:spPr/>
    </dgm:pt>
    <dgm:pt modelId="{293B09BE-F0EF-441E-9C6C-D703D9F2047E}" type="pres">
      <dgm:prSet presAssocID="{6FDFF65F-6AB8-4418-AE37-13271EF095A1}" presName="composite" presStyleCnt="0"/>
      <dgm:spPr/>
    </dgm:pt>
    <dgm:pt modelId="{E08E384E-AFF4-44D6-A8BE-84276E0CE973}" type="pres">
      <dgm:prSet presAssocID="{6FDFF65F-6AB8-4418-AE37-13271EF095A1}" presName="imgShp" presStyleLbl="fgImgPlace1" presStyleIdx="1" presStyleCnt="3"/>
      <dgm:spPr>
        <a:solidFill>
          <a:srgbClr val="0070C0"/>
        </a:solidFill>
      </dgm:spPr>
    </dgm:pt>
    <dgm:pt modelId="{ECDD22D2-9C9D-436D-AC40-399F605048AA}" type="pres">
      <dgm:prSet presAssocID="{6FDFF65F-6AB8-4418-AE37-13271EF095A1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09ED32-AED2-4F81-A98E-84539C4B6C5F}" type="pres">
      <dgm:prSet presAssocID="{33BE1685-61C7-4A5A-BC47-5F82C6BEF9AD}" presName="spacing" presStyleCnt="0"/>
      <dgm:spPr/>
    </dgm:pt>
    <dgm:pt modelId="{63ABD851-2730-4995-8081-772FEB103824}" type="pres">
      <dgm:prSet presAssocID="{A5BFF5C1-D647-40A6-A6A2-1B9B371DAFF3}" presName="composite" presStyleCnt="0"/>
      <dgm:spPr/>
    </dgm:pt>
    <dgm:pt modelId="{88F433FA-0D08-4D65-90F4-9033D53EC6A6}" type="pres">
      <dgm:prSet presAssocID="{A5BFF5C1-D647-40A6-A6A2-1B9B371DAFF3}" presName="imgShp" presStyleLbl="fgImgPlace1" presStyleIdx="2" presStyleCnt="3" custLinFactNeighborX="868" custLinFactNeighborY="-190"/>
      <dgm:spPr>
        <a:solidFill>
          <a:srgbClr val="002060"/>
        </a:solidFill>
      </dgm:spPr>
    </dgm:pt>
    <dgm:pt modelId="{59C9BCC3-A73D-4206-87D0-A41E5B87410D}" type="pres">
      <dgm:prSet presAssocID="{A5BFF5C1-D647-40A6-A6A2-1B9B371DAFF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B0A2CF-0093-4270-9580-291903F8B347}" srcId="{6B152247-6552-4F54-B7E0-252C111E823E}" destId="{0AD64F2D-0897-4FFF-B6BD-679D84332867}" srcOrd="0" destOrd="0" parTransId="{56815729-BC40-4B75-A3FC-BAEB8FBEF62D}" sibTransId="{0E66F8D9-9B50-4051-98EF-9386D7CB7FDA}"/>
    <dgm:cxn modelId="{FAEE4134-8565-40E1-A212-9AA04FA22318}" type="presOf" srcId="{0AD64F2D-0897-4FFF-B6BD-679D84332867}" destId="{86D455C5-6FC7-40B1-A9F7-B1F9A53BD26A}" srcOrd="0" destOrd="0" presId="urn:microsoft.com/office/officeart/2005/8/layout/vList3"/>
    <dgm:cxn modelId="{EBCD9F81-6464-4B99-9E8E-AB4DE6548065}" srcId="{6B152247-6552-4F54-B7E0-252C111E823E}" destId="{A5BFF5C1-D647-40A6-A6A2-1B9B371DAFF3}" srcOrd="2" destOrd="0" parTransId="{49965A92-E70D-4AA3-84CD-300139491BF2}" sibTransId="{BED9C0EE-936D-4FEC-B86B-D0F66D2A708F}"/>
    <dgm:cxn modelId="{C1729349-0499-4509-85EF-86AAF6F08942}" srcId="{6B152247-6552-4F54-B7E0-252C111E823E}" destId="{6FDFF65F-6AB8-4418-AE37-13271EF095A1}" srcOrd="1" destOrd="0" parTransId="{0778496C-CF04-498C-8F71-F2F2EC1632C5}" sibTransId="{33BE1685-61C7-4A5A-BC47-5F82C6BEF9AD}"/>
    <dgm:cxn modelId="{FD7780AC-C2A7-4761-90F5-3DBD6A113158}" type="presOf" srcId="{6FDFF65F-6AB8-4418-AE37-13271EF095A1}" destId="{ECDD22D2-9C9D-436D-AC40-399F605048AA}" srcOrd="0" destOrd="0" presId="urn:microsoft.com/office/officeart/2005/8/layout/vList3"/>
    <dgm:cxn modelId="{5BFF1C0B-FE38-473F-85B3-D9EC05230C58}" type="presOf" srcId="{6B152247-6552-4F54-B7E0-252C111E823E}" destId="{ACBC2735-6FBE-49E2-8CCC-8EFB8B66BA06}" srcOrd="0" destOrd="0" presId="urn:microsoft.com/office/officeart/2005/8/layout/vList3"/>
    <dgm:cxn modelId="{0036A700-1D56-430C-8A5D-A8884BF28B0F}" type="presOf" srcId="{A5BFF5C1-D647-40A6-A6A2-1B9B371DAFF3}" destId="{59C9BCC3-A73D-4206-87D0-A41E5B87410D}" srcOrd="0" destOrd="0" presId="urn:microsoft.com/office/officeart/2005/8/layout/vList3"/>
    <dgm:cxn modelId="{D645CC28-DAD7-4D3F-9C75-E25FB879AB6C}" type="presParOf" srcId="{ACBC2735-6FBE-49E2-8CCC-8EFB8B66BA06}" destId="{72734FED-C2D8-40C0-91D3-24BEBBFBCA3B}" srcOrd="0" destOrd="0" presId="urn:microsoft.com/office/officeart/2005/8/layout/vList3"/>
    <dgm:cxn modelId="{19B4CDA7-7A60-4DCB-8F9F-4AB21F292A0D}" type="presParOf" srcId="{72734FED-C2D8-40C0-91D3-24BEBBFBCA3B}" destId="{912E0C48-F93F-4F7E-A093-481B2EB6DF1C}" srcOrd="0" destOrd="0" presId="urn:microsoft.com/office/officeart/2005/8/layout/vList3"/>
    <dgm:cxn modelId="{E28873C6-3628-419D-B1D0-6821C960C04D}" type="presParOf" srcId="{72734FED-C2D8-40C0-91D3-24BEBBFBCA3B}" destId="{86D455C5-6FC7-40B1-A9F7-B1F9A53BD26A}" srcOrd="1" destOrd="0" presId="urn:microsoft.com/office/officeart/2005/8/layout/vList3"/>
    <dgm:cxn modelId="{E53553E7-D6B6-420D-8ED8-CC07A50C0497}" type="presParOf" srcId="{ACBC2735-6FBE-49E2-8CCC-8EFB8B66BA06}" destId="{EDB778E7-2055-4E0D-85D2-9FBC2E6AE56B}" srcOrd="1" destOrd="0" presId="urn:microsoft.com/office/officeart/2005/8/layout/vList3"/>
    <dgm:cxn modelId="{BD99E258-3FAC-4498-8996-467C8ECD1FF9}" type="presParOf" srcId="{ACBC2735-6FBE-49E2-8CCC-8EFB8B66BA06}" destId="{293B09BE-F0EF-441E-9C6C-D703D9F2047E}" srcOrd="2" destOrd="0" presId="urn:microsoft.com/office/officeart/2005/8/layout/vList3"/>
    <dgm:cxn modelId="{96F24738-21AA-42EE-B9B0-E3DDF3DDEFF9}" type="presParOf" srcId="{293B09BE-F0EF-441E-9C6C-D703D9F2047E}" destId="{E08E384E-AFF4-44D6-A8BE-84276E0CE973}" srcOrd="0" destOrd="0" presId="urn:microsoft.com/office/officeart/2005/8/layout/vList3"/>
    <dgm:cxn modelId="{8F19ABEC-2C70-4AB6-9797-469B57B0D430}" type="presParOf" srcId="{293B09BE-F0EF-441E-9C6C-D703D9F2047E}" destId="{ECDD22D2-9C9D-436D-AC40-399F605048AA}" srcOrd="1" destOrd="0" presId="urn:microsoft.com/office/officeart/2005/8/layout/vList3"/>
    <dgm:cxn modelId="{60B2BE08-C00D-4438-B8F8-46CBBAA17A6A}" type="presParOf" srcId="{ACBC2735-6FBE-49E2-8CCC-8EFB8B66BA06}" destId="{A309ED32-AED2-4F81-A98E-84539C4B6C5F}" srcOrd="3" destOrd="0" presId="urn:microsoft.com/office/officeart/2005/8/layout/vList3"/>
    <dgm:cxn modelId="{72241940-A500-4CEE-926C-FB194895F0C7}" type="presParOf" srcId="{ACBC2735-6FBE-49E2-8CCC-8EFB8B66BA06}" destId="{63ABD851-2730-4995-8081-772FEB103824}" srcOrd="4" destOrd="0" presId="urn:microsoft.com/office/officeart/2005/8/layout/vList3"/>
    <dgm:cxn modelId="{B3B26AFF-2870-414D-9125-3F117AA15D70}" type="presParOf" srcId="{63ABD851-2730-4995-8081-772FEB103824}" destId="{88F433FA-0D08-4D65-90F4-9033D53EC6A6}" srcOrd="0" destOrd="0" presId="urn:microsoft.com/office/officeart/2005/8/layout/vList3"/>
    <dgm:cxn modelId="{CA7E159B-C82C-4A5B-8F84-0B88A891512F}" type="presParOf" srcId="{63ABD851-2730-4995-8081-772FEB103824}" destId="{59C9BCC3-A73D-4206-87D0-A41E5B87410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D455C5-6FC7-40B1-A9F7-B1F9A53BD26A}">
      <dsp:nvSpPr>
        <dsp:cNvPr id="0" name=""/>
        <dsp:cNvSpPr/>
      </dsp:nvSpPr>
      <dsp:spPr>
        <a:xfrm rot="10800000">
          <a:off x="1263005" y="117"/>
          <a:ext cx="3399313" cy="16271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52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/>
            <a:t>A porhó</a:t>
          </a:r>
          <a:r>
            <a:rPr lang="hu-HU" sz="1800" kern="1200" dirty="0" smtClean="0"/>
            <a:t>: nagyon száraz, még nyomás alatt sem tapad össze.</a:t>
          </a:r>
          <a:endParaRPr lang="en-US" sz="1800" kern="1200" dirty="0"/>
        </a:p>
      </dsp:txBody>
      <dsp:txXfrm rot="10800000">
        <a:off x="1263005" y="117"/>
        <a:ext cx="3399313" cy="1627148"/>
      </dsp:txXfrm>
    </dsp:sp>
    <dsp:sp modelId="{912E0C48-F93F-4F7E-A093-481B2EB6DF1C}">
      <dsp:nvSpPr>
        <dsp:cNvPr id="0" name=""/>
        <dsp:cNvSpPr/>
      </dsp:nvSpPr>
      <dsp:spPr>
        <a:xfrm>
          <a:off x="449430" y="117"/>
          <a:ext cx="1627148" cy="1627148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D22D2-9C9D-436D-AC40-399F605048AA}">
      <dsp:nvSpPr>
        <dsp:cNvPr id="0" name=""/>
        <dsp:cNvSpPr/>
      </dsp:nvSpPr>
      <dsp:spPr>
        <a:xfrm rot="10800000">
          <a:off x="1263005" y="2112982"/>
          <a:ext cx="3399313" cy="16271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52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/>
            <a:t>A hószitálás</a:t>
          </a:r>
          <a:r>
            <a:rPr lang="hu-HU" sz="1800" kern="1200" dirty="0" smtClean="0"/>
            <a:t>: nulla fok körüli hőmérsékleten apró szemcsék képződnek.</a:t>
          </a:r>
          <a:endParaRPr lang="en-US" sz="1800" kern="1200" dirty="0"/>
        </a:p>
      </dsp:txBody>
      <dsp:txXfrm rot="10800000">
        <a:off x="1263005" y="2112982"/>
        <a:ext cx="3399313" cy="1627148"/>
      </dsp:txXfrm>
    </dsp:sp>
    <dsp:sp modelId="{E08E384E-AFF4-44D6-A8BE-84276E0CE973}">
      <dsp:nvSpPr>
        <dsp:cNvPr id="0" name=""/>
        <dsp:cNvSpPr/>
      </dsp:nvSpPr>
      <dsp:spPr>
        <a:xfrm>
          <a:off x="449430" y="2112982"/>
          <a:ext cx="1627148" cy="1627148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9BCC3-A73D-4206-87D0-A41E5B87410D}">
      <dsp:nvSpPr>
        <dsp:cNvPr id="0" name=""/>
        <dsp:cNvSpPr/>
      </dsp:nvSpPr>
      <dsp:spPr>
        <a:xfrm rot="10800000">
          <a:off x="1263005" y="4225847"/>
          <a:ext cx="3399313" cy="16271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52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/>
            <a:t>Az ónos eső</a:t>
          </a:r>
          <a:r>
            <a:rPr lang="hu-HU" sz="1800" kern="1200" dirty="0" smtClean="0"/>
            <a:t>: a hó és az eső keveréke,  amely a talajra hullva azonnal megfagy, kemény jégbevonatot képez.</a:t>
          </a:r>
          <a:endParaRPr lang="en-US" sz="1800" kern="1200" dirty="0"/>
        </a:p>
      </dsp:txBody>
      <dsp:txXfrm rot="10800000">
        <a:off x="1263005" y="4225847"/>
        <a:ext cx="3399313" cy="1627148"/>
      </dsp:txXfrm>
    </dsp:sp>
    <dsp:sp modelId="{88F433FA-0D08-4D65-90F4-9033D53EC6A6}">
      <dsp:nvSpPr>
        <dsp:cNvPr id="0" name=""/>
        <dsp:cNvSpPr/>
      </dsp:nvSpPr>
      <dsp:spPr>
        <a:xfrm>
          <a:off x="463554" y="4222755"/>
          <a:ext cx="1627148" cy="1627148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58F56-0CFE-4799-90DF-309F0F658FE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2431D-8B0D-45A7-82DA-5EC03D8D2B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hu-HU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hu-HU" dirty="0" smtClean="0">
                <a:solidFill>
                  <a:srgbClr val="00B0F0"/>
                </a:solidFill>
                <a:latin typeface="Comic Sans MS" pitchFamily="66" charset="0"/>
              </a:rPr>
              <a:t>HULL A HÓ!</a:t>
            </a:r>
            <a:endParaRPr lang="en-US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i="1" dirty="0" smtClean="0">
                <a:solidFill>
                  <a:srgbClr val="0070C0"/>
                </a:solidFill>
                <a:latin typeface="Comic Sans MS" pitchFamily="66" charset="0"/>
              </a:rPr>
              <a:t>A hó tulajdonságai:</a:t>
            </a:r>
            <a:endParaRPr lang="en-US" i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40774\AppData\Local\Microsoft\Windows\INetCache\IE\K7EMSVBI\snow-20121207-marie-plocharz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1534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ogram Files (x86)\Microsoft Office\MEDIA\CAGCAT10\j0299587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16982" y="1066800"/>
            <a:ext cx="3317418" cy="3429000"/>
          </a:xfrm>
          <a:prstGeom prst="rect">
            <a:avLst/>
          </a:prstGeom>
          <a:noFill/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457200"/>
            <a:ext cx="4648200" cy="5668963"/>
          </a:xfrm>
        </p:spPr>
        <p:txBody>
          <a:bodyPr>
            <a:normAutofit/>
          </a:bodyPr>
          <a:lstStyle/>
          <a:p>
            <a:endParaRPr lang="hu-HU" sz="32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-lyukacsos szerkezetű</a:t>
            </a: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-szagtalan</a:t>
            </a: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-színe: fehér, vörös, narancssárga, rózsaszín vagy zöld</a:t>
            </a: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-jó hangszigetelő</a:t>
            </a:r>
          </a:p>
          <a:p>
            <a:endParaRPr lang="en-US" sz="3200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75050" y="273050"/>
          <a:ext cx="5111750" cy="585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04800"/>
            <a:ext cx="3008313" cy="5821363"/>
          </a:xfrm>
        </p:spPr>
        <p:txBody>
          <a:bodyPr>
            <a:normAutofit/>
          </a:bodyPr>
          <a:lstStyle/>
          <a:p>
            <a:endParaRPr lang="hu-HU" sz="3200" dirty="0" smtClean="0">
              <a:latin typeface="Comic Sans MS" pitchFamily="66" charset="0"/>
            </a:endParaRPr>
          </a:p>
          <a:p>
            <a:endParaRPr lang="hu-HU" sz="3200" dirty="0">
              <a:latin typeface="Comic Sans MS" pitchFamily="66" charset="0"/>
            </a:endParaRPr>
          </a:p>
          <a:p>
            <a:endParaRPr lang="hu-HU" sz="3200" dirty="0" smtClean="0">
              <a:latin typeface="Comic Sans MS" pitchFamily="66" charset="0"/>
            </a:endParaRP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A hó típusai</a:t>
            </a:r>
            <a:endParaRPr lang="en-US" sz="3200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u-HU" b="1" dirty="0" smtClean="0">
                <a:solidFill>
                  <a:srgbClr val="0070C0"/>
                </a:solidFill>
              </a:rPr>
              <a:t>A white-out </a:t>
            </a:r>
            <a:r>
              <a:rPr lang="hu-HU" dirty="0" smtClean="0">
                <a:solidFill>
                  <a:srgbClr val="0070C0"/>
                </a:solidFill>
              </a:rPr>
              <a:t>jelenség magas hegyekben és sarkvidékeken fordul elő</a:t>
            </a:r>
          </a:p>
          <a:p>
            <a:pPr>
              <a:buFont typeface="Wingdings" pitchFamily="2" charset="2"/>
              <a:buChar char="v"/>
            </a:pPr>
            <a:r>
              <a:rPr lang="hu-HU" b="1" dirty="0" smtClean="0">
                <a:solidFill>
                  <a:srgbClr val="0070C0"/>
                </a:solidFill>
              </a:rPr>
              <a:t>A hajszáljég </a:t>
            </a:r>
            <a:r>
              <a:rPr lang="hu-HU" dirty="0" smtClean="0">
                <a:solidFill>
                  <a:srgbClr val="0070C0"/>
                </a:solidFill>
              </a:rPr>
              <a:t>látványa fagyos, hómentes napokon az erdőben látható</a:t>
            </a:r>
          </a:p>
          <a:p>
            <a:pPr>
              <a:buFont typeface="Wingdings" pitchFamily="2" charset="2"/>
              <a:buChar char="v"/>
            </a:pPr>
            <a:r>
              <a:rPr lang="hu-HU" b="1" dirty="0" smtClean="0">
                <a:solidFill>
                  <a:srgbClr val="0070C0"/>
                </a:solidFill>
              </a:rPr>
              <a:t>A hóviharok </a:t>
            </a:r>
            <a:r>
              <a:rPr lang="hu-HU" dirty="0" smtClean="0">
                <a:solidFill>
                  <a:srgbClr val="0070C0"/>
                </a:solidFill>
              </a:rPr>
              <a:t>a Marson is rendszeresen előfordulnak</a:t>
            </a:r>
          </a:p>
          <a:p>
            <a:pPr>
              <a:buFont typeface="Wingdings" pitchFamily="2" charset="2"/>
              <a:buChar char="v"/>
            </a:pPr>
            <a:r>
              <a:rPr lang="hu-HU" b="1" dirty="0" smtClean="0">
                <a:solidFill>
                  <a:srgbClr val="0070C0"/>
                </a:solidFill>
              </a:rPr>
              <a:t>Az első mesterséges hó  </a:t>
            </a:r>
            <a:r>
              <a:rPr lang="hu-HU" dirty="0" smtClean="0">
                <a:solidFill>
                  <a:srgbClr val="0070C0"/>
                </a:solidFill>
              </a:rPr>
              <a:t>előállítója a japán Ukichiro </a:t>
            </a:r>
            <a:r>
              <a:rPr lang="hu-HU" smtClean="0">
                <a:solidFill>
                  <a:srgbClr val="0070C0"/>
                </a:solidFill>
              </a:rPr>
              <a:t>Nakaya 1936-ban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04800"/>
            <a:ext cx="3008313" cy="5821363"/>
          </a:xfrm>
        </p:spPr>
        <p:txBody>
          <a:bodyPr>
            <a:normAutofit/>
          </a:bodyPr>
          <a:lstStyle/>
          <a:p>
            <a:endParaRPr lang="hu-HU" sz="36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endParaRPr lang="hu-HU" sz="3600" dirty="0">
              <a:solidFill>
                <a:srgbClr val="00B0F0"/>
              </a:solidFill>
              <a:latin typeface="Comic Sans MS" pitchFamily="66" charset="0"/>
            </a:endParaRPr>
          </a:p>
          <a:p>
            <a:endParaRPr lang="hu-HU" sz="32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Érdekességek a hóról</a:t>
            </a:r>
            <a:endParaRPr lang="en-US" sz="3200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12775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hu-HU" dirty="0" smtClean="0">
                <a:solidFill>
                  <a:srgbClr val="0070C0"/>
                </a:solidFill>
              </a:rPr>
              <a:t>A skótoknak van a legtöbb szavuk a hóra, 421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>
                <a:solidFill>
                  <a:srgbClr val="0070C0"/>
                </a:solidFill>
              </a:rPr>
              <a:t>A hókristályok mindig hatszögletűek, de különböző alakúak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>
                <a:solidFill>
                  <a:srgbClr val="0070C0"/>
                </a:solidFill>
              </a:rPr>
              <a:t>121 alapformát ismerünk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>
                <a:solidFill>
                  <a:srgbClr val="0070C0"/>
                </a:solidFill>
              </a:rPr>
              <a:t>Az egyedi formák változatossága végtelen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>
                <a:solidFill>
                  <a:srgbClr val="0070C0"/>
                </a:solidFill>
              </a:rPr>
              <a:t>A hó színét a szaharai por vagy bizonyos algafajták megváltoztathatják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04800"/>
            <a:ext cx="3008313" cy="5821363"/>
          </a:xfrm>
        </p:spPr>
        <p:txBody>
          <a:bodyPr>
            <a:normAutofit/>
          </a:bodyPr>
          <a:lstStyle/>
          <a:p>
            <a:endParaRPr lang="hu-HU" sz="32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endParaRPr lang="hu-HU" sz="3200" dirty="0">
              <a:solidFill>
                <a:srgbClr val="00B0F0"/>
              </a:solidFill>
              <a:latin typeface="Comic Sans MS" pitchFamily="66" charset="0"/>
            </a:endParaRPr>
          </a:p>
          <a:p>
            <a:endParaRPr lang="hu-HU" sz="32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endParaRPr lang="hu-HU" sz="3200" dirty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hu-HU" sz="3200" dirty="0" smtClean="0">
                <a:solidFill>
                  <a:srgbClr val="00B0F0"/>
                </a:solidFill>
                <a:latin typeface="Comic Sans MS" pitchFamily="66" charset="0"/>
              </a:rPr>
              <a:t>    Tudod-e?</a:t>
            </a:r>
            <a:endParaRPr lang="en-US" sz="3200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151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HULL A HÓ!</vt:lpstr>
      <vt:lpstr>A hó tulajdonságai: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HÓ</dc:title>
  <dc:creator>40774678274</dc:creator>
  <cp:lastModifiedBy>40774678274</cp:lastModifiedBy>
  <cp:revision>10</cp:revision>
  <dcterms:created xsi:type="dcterms:W3CDTF">2022-01-31T14:00:19Z</dcterms:created>
  <dcterms:modified xsi:type="dcterms:W3CDTF">2022-01-31T15:30:49Z</dcterms:modified>
</cp:coreProperties>
</file>