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9" d="100"/>
          <a:sy n="29" d="100"/>
        </p:scale>
        <p:origin x="88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680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45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178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6339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752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504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632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8083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35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233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035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C5985-2D3C-4BDC-A648-3D00F99797B0}" type="datetimeFigureOut">
              <a:rPr lang="hu-HU" smtClean="0"/>
              <a:t>2022. 01. 27.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BB6C2-3A37-40A3-8870-45A6C16ECC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026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18897" y="-294289"/>
            <a:ext cx="11592910" cy="1124606"/>
          </a:xfrm>
        </p:spPr>
        <p:txBody>
          <a:bodyPr>
            <a:normAutofit/>
          </a:bodyPr>
          <a:lstStyle/>
          <a:p>
            <a:r>
              <a:rPr lang="hu-HU" sz="4400" b="1" u="sng" dirty="0" err="1" smtClean="0"/>
              <a:t>Párosítsd</a:t>
            </a:r>
            <a:r>
              <a:rPr lang="hu-HU" sz="4400" b="1" u="sng" dirty="0" smtClean="0"/>
              <a:t> a fogalmakat a meghatározással!</a:t>
            </a:r>
            <a:endParaRPr lang="hu-HU" sz="4400" b="1" u="sng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98818" cy="1892397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2312277" y="830317"/>
            <a:ext cx="975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/>
              <a:t>p</a:t>
            </a:r>
            <a:r>
              <a:rPr lang="hu-HU" sz="3200" b="1" dirty="0" smtClean="0"/>
              <a:t>orhó    hószitálás     ónos eső       </a:t>
            </a:r>
            <a:r>
              <a:rPr lang="hu-HU" sz="3200" b="1" dirty="0" err="1" smtClean="0"/>
              <a:t>white</a:t>
            </a:r>
            <a:r>
              <a:rPr lang="hu-HU" sz="3200" b="1" dirty="0" smtClean="0"/>
              <a:t>-out    </a:t>
            </a:r>
            <a:r>
              <a:rPr lang="hu-HU" sz="3200" b="1" dirty="0"/>
              <a:t>hajszáljég</a:t>
            </a:r>
            <a:endParaRPr lang="hu-HU" sz="3200" dirty="0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724646"/>
              </p:ext>
            </p:extLst>
          </p:nvPr>
        </p:nvGraphicFramePr>
        <p:xfrm>
          <a:off x="90000" y="1758509"/>
          <a:ext cx="12024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4800">
                  <a:extLst>
                    <a:ext uri="{9D8B030D-6E8A-4147-A177-3AD203B41FA5}">
                      <a16:colId xmlns:a16="http://schemas.microsoft.com/office/drawing/2014/main" val="3465723821"/>
                    </a:ext>
                  </a:extLst>
                </a:gridCol>
                <a:gridCol w="2404800">
                  <a:extLst>
                    <a:ext uri="{9D8B030D-6E8A-4147-A177-3AD203B41FA5}">
                      <a16:colId xmlns:a16="http://schemas.microsoft.com/office/drawing/2014/main" val="1524223166"/>
                    </a:ext>
                  </a:extLst>
                </a:gridCol>
                <a:gridCol w="2404800">
                  <a:extLst>
                    <a:ext uri="{9D8B030D-6E8A-4147-A177-3AD203B41FA5}">
                      <a16:colId xmlns:a16="http://schemas.microsoft.com/office/drawing/2014/main" val="3215537805"/>
                    </a:ext>
                  </a:extLst>
                </a:gridCol>
                <a:gridCol w="2404800">
                  <a:extLst>
                    <a:ext uri="{9D8B030D-6E8A-4147-A177-3AD203B41FA5}">
                      <a16:colId xmlns:a16="http://schemas.microsoft.com/office/drawing/2014/main" val="1492674011"/>
                    </a:ext>
                  </a:extLst>
                </a:gridCol>
                <a:gridCol w="2404800">
                  <a:extLst>
                    <a:ext uri="{9D8B030D-6E8A-4147-A177-3AD203B41FA5}">
                      <a16:colId xmlns:a16="http://schemas.microsoft.com/office/drawing/2014/main" val="1490148475"/>
                    </a:ext>
                  </a:extLst>
                </a:gridCol>
              </a:tblGrid>
              <a:tr h="4816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nulla fok körüli hőmérsékleten apró szemcsék képződnek, ezek hasonlítanak a jégesőhöz</a:t>
                      </a:r>
                    </a:p>
                    <a:p>
                      <a:endParaRPr lang="hu-HU" dirty="0" smtClean="0"/>
                    </a:p>
                    <a:p>
                      <a:endParaRPr lang="hu-HU" dirty="0" smtClean="0"/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 smtClean="0"/>
                        <a:t>nagyon száraz, még nyomás alatt sem tapad össze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tájat mély hó borítja és a fényt felhős égbolt vagy hóesés homályosítja, minden kontúr elmosódik, és a horizont már nem látható. Az ég és a talaj a hó és a tükröződések miatt egyformán fényes és fehér: az ember úgy érzi, mintha hatalmas fehér gömbben lenne.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hó és az eső keveréke, amely a talajra hullva azonnal megfagy és a jéghideg folyadékcseppekből kemény jégbevonatot képez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fagyos, hómentes napokon látni. Ilyenkor sűrű, hófehér szálak jelennek meg az erdőben a korhadt ágakon. Előfeltétele a magas páratartalom, a fagypont alatti külső hőmérséklet és a fagypont feletti hőmérséklet a fában. A folyamatban egy hidegtűrő gomba is részt vesz, amelynek anyagcsere-gázai folyamatosan szorítják ki a vizet a fából, ahol az azonnal megfagy</a:t>
                      </a:r>
                      <a:endParaRPr lang="hu-H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647838"/>
                  </a:ext>
                </a:extLst>
              </a:tr>
            </a:tbl>
          </a:graphicData>
        </a:graphic>
      </p:graphicFrame>
      <p:cxnSp>
        <p:nvCxnSpPr>
          <p:cNvPr id="11" name="Egyenes összekötő nyíllal 10"/>
          <p:cNvCxnSpPr/>
          <p:nvPr/>
        </p:nvCxnSpPr>
        <p:spPr>
          <a:xfrm flipV="1">
            <a:off x="2039007" y="1303283"/>
            <a:ext cx="1891862" cy="4552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 flipH="1" flipV="1">
            <a:off x="2984938" y="1303283"/>
            <a:ext cx="672662" cy="4552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 flipV="1">
            <a:off x="6022428" y="1303283"/>
            <a:ext cx="1954924" cy="4552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gyenes összekötő nyíllal 24"/>
          <p:cNvCxnSpPr/>
          <p:nvPr/>
        </p:nvCxnSpPr>
        <p:spPr>
          <a:xfrm flipH="1" flipV="1">
            <a:off x="6716110" y="1303283"/>
            <a:ext cx="1124607" cy="45522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nyíllal 26"/>
          <p:cNvCxnSpPr/>
          <p:nvPr/>
        </p:nvCxnSpPr>
        <p:spPr>
          <a:xfrm flipV="1">
            <a:off x="10846676" y="1303283"/>
            <a:ext cx="10510" cy="455226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49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89215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Mivel érzékeled?</a:t>
            </a:r>
            <a:endParaRPr lang="hu-HU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005" y="1040782"/>
            <a:ext cx="2021990" cy="2639484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3352800" y="1460938"/>
            <a:ext cx="7315199" cy="22467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Kiváló hangszigetelő, mert lyukacsos szerkezetű, és jól el tudja nyelni</a:t>
            </a:r>
          </a:p>
          <a:p>
            <a:r>
              <a:rPr lang="hu-HU" sz="2800" dirty="0" smtClean="0"/>
              <a:t>a hangokat, így egyszerre csökkenti a hangerőt és a visszhangot. Pár centi hó akár a hangok 60 százalékát is elnyeli.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5548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048" y="1008196"/>
            <a:ext cx="1971998" cy="2426223"/>
          </a:xfrm>
          <a:prstGeom prst="rect">
            <a:avLst/>
          </a:prstGeom>
        </p:spPr>
      </p:pic>
      <p:sp>
        <p:nvSpPr>
          <p:cNvPr id="6" name="Téglalap 5"/>
          <p:cNvSpPr/>
          <p:nvPr/>
        </p:nvSpPr>
        <p:spPr>
          <a:xfrm>
            <a:off x="3205655" y="451592"/>
            <a:ext cx="7977352" cy="35394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hu-HU" sz="2800" dirty="0" smtClean="0"/>
              <a:t>A hó tulajdonképpen szagtalan, néhányan mégis megérzik a szagát. Az egyik magyarázat szerint a </a:t>
            </a:r>
            <a:r>
              <a:rPr lang="hu-HU" sz="2800" dirty="0" err="1" smtClean="0"/>
              <a:t>hópelyhek</a:t>
            </a:r>
            <a:r>
              <a:rPr lang="hu-HU" sz="2800" dirty="0" smtClean="0"/>
              <a:t> magukba zárják a levegőben szétoszlatott apró részecskéket vagy az algákat, amelyek saját illatot hordoznak. Egy másik szerint a hó megakadályozza, hogy a szagok felszálljanak a talajból, ezért van ilyenkor a levegőnek szokatlanul tiszta illata.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406477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283" y="840827"/>
            <a:ext cx="2851736" cy="2527674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4141076" y="977462"/>
            <a:ext cx="6632027" cy="22467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Nem csak fehér színe lehet: a középkorban a „véres havat” rossz előjelnek tartották. A ritka jelenségnek két oka van: ha a szél sok szaharai port hordoz, a </a:t>
            </a:r>
            <a:r>
              <a:rPr lang="hu-HU" sz="2800" dirty="0" err="1" smtClean="0"/>
              <a:t>pelyhekben</a:t>
            </a:r>
            <a:r>
              <a:rPr lang="hu-HU" sz="2800" dirty="0" smtClean="0"/>
              <a:t> néha vörös 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7244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08" y="876914"/>
            <a:ext cx="2722328" cy="2577354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3983420" y="876914"/>
            <a:ext cx="6358759" cy="22467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hideg, hőmérséklettől és páratartalomtól függően. A porhó nagyon száraz, még nyomás alatt sem tapad össze. A nedves hó viszont különösen jól tapad, ebből lehet igazán hóembert vagy hógolyót 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6189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27107"/>
            <a:ext cx="12204000" cy="2818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192" y="1334258"/>
            <a:ext cx="3006459" cy="1545575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4099034" y="1845435"/>
            <a:ext cx="7168055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Milyen íze van? Kóstoltad már a </a:t>
            </a:r>
            <a:r>
              <a:rPr lang="hu-HU" sz="2800" dirty="0" err="1" smtClean="0"/>
              <a:t>hópelyheket</a:t>
            </a:r>
            <a:r>
              <a:rPr lang="hu-HU" sz="2800" dirty="0" smtClean="0"/>
              <a:t>?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94899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337</Words>
  <Application>Microsoft Office PowerPoint</Application>
  <PresentationFormat>Szélesvásznú</PresentationFormat>
  <Paragraphs>15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Párosítsd a fogalmakat a meghatározással!</vt:lpstr>
      <vt:lpstr>Mivel érzékeled?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Kovács Mária</dc:creator>
  <cp:lastModifiedBy>Kovács Mária</cp:lastModifiedBy>
  <cp:revision>6</cp:revision>
  <dcterms:created xsi:type="dcterms:W3CDTF">2022-01-27T13:19:52Z</dcterms:created>
  <dcterms:modified xsi:type="dcterms:W3CDTF">2022-01-27T14:16:24Z</dcterms:modified>
</cp:coreProperties>
</file>