
<file path=[Content_Types].xml><?xml version="1.0" encoding="utf-8"?>
<Types xmlns="http://schemas.openxmlformats.org/package/2006/content-types"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E737-2A3A-45CB-91F9-26B6B1A88A94}" type="datetimeFigureOut">
              <a:rPr lang="hu-HU" smtClean="0"/>
              <a:t>2021.06.04.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EB791-E13B-4A9B-8039-BC0B18D3EE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4945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E737-2A3A-45CB-91F9-26B6B1A88A94}" type="datetimeFigureOut">
              <a:rPr lang="hu-HU" smtClean="0"/>
              <a:t>2021.06.04.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EB791-E13B-4A9B-8039-BC0B18D3EE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722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E737-2A3A-45CB-91F9-26B6B1A88A94}" type="datetimeFigureOut">
              <a:rPr lang="hu-HU" smtClean="0"/>
              <a:t>2021.06.04.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EB791-E13B-4A9B-8039-BC0B18D3EE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191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E737-2A3A-45CB-91F9-26B6B1A88A94}" type="datetimeFigureOut">
              <a:rPr lang="hu-HU" smtClean="0"/>
              <a:t>2021.06.04.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EB791-E13B-4A9B-8039-BC0B18D3EE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918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E737-2A3A-45CB-91F9-26B6B1A88A94}" type="datetimeFigureOut">
              <a:rPr lang="hu-HU" smtClean="0"/>
              <a:t>2021.06.04.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EB791-E13B-4A9B-8039-BC0B18D3EE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3385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E737-2A3A-45CB-91F9-26B6B1A88A94}" type="datetimeFigureOut">
              <a:rPr lang="hu-HU" smtClean="0"/>
              <a:t>2021.06.04.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EB791-E13B-4A9B-8039-BC0B18D3EE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9628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E737-2A3A-45CB-91F9-26B6B1A88A94}" type="datetimeFigureOut">
              <a:rPr lang="hu-HU" smtClean="0"/>
              <a:t>2021.06.04.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EB791-E13B-4A9B-8039-BC0B18D3EE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5833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E737-2A3A-45CB-91F9-26B6B1A88A94}" type="datetimeFigureOut">
              <a:rPr lang="hu-HU" smtClean="0"/>
              <a:t>2021.06.04.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EB791-E13B-4A9B-8039-BC0B18D3EE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476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E737-2A3A-45CB-91F9-26B6B1A88A94}" type="datetimeFigureOut">
              <a:rPr lang="hu-HU" smtClean="0"/>
              <a:t>2021.06.04.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EB791-E13B-4A9B-8039-BC0B18D3EE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9098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E737-2A3A-45CB-91F9-26B6B1A88A94}" type="datetimeFigureOut">
              <a:rPr lang="hu-HU" smtClean="0"/>
              <a:t>2021.06.04.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EB791-E13B-4A9B-8039-BC0B18D3EE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8353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E737-2A3A-45CB-91F9-26B6B1A88A94}" type="datetimeFigureOut">
              <a:rPr lang="hu-HU" smtClean="0"/>
              <a:t>2021.06.04.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EB791-E13B-4A9B-8039-BC0B18D3EE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7831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EE737-2A3A-45CB-91F9-26B6B1A88A94}" type="datetimeFigureOut">
              <a:rPr lang="hu-HU" smtClean="0"/>
              <a:t>2021.06.04.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EB791-E13B-4A9B-8039-BC0B18D3EE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43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44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ÍRMAGJUK MARADJON !</a:t>
            </a:r>
            <a:endParaRPr lang="hu-HU" sz="44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C00000"/>
                </a:solidFill>
              </a:rPr>
              <a:t>MAGTÁR TÖRTÉNELEM</a:t>
            </a:r>
            <a:endParaRPr lang="hu-H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23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V. KÁSTU</a:t>
            </a:r>
            <a:endParaRPr lang="hu-HU" b="1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256" y="2058194"/>
            <a:ext cx="5154463" cy="3886199"/>
          </a:xfrm>
        </p:spPr>
      </p:pic>
    </p:spTree>
    <p:extLst>
      <p:ext uri="{BB962C8B-B14F-4D97-AF65-F5344CB8AC3E}">
        <p14:creationId xmlns:p14="http://schemas.microsoft.com/office/powerpoint/2010/main" val="342185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V. KÁSTU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2171" y="1378857"/>
            <a:ext cx="11001829" cy="5050972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Őrségi élelem- és takarmánytárolók, több helységgel</a:t>
            </a:r>
          </a:p>
          <a:p>
            <a:r>
              <a:rPr lang="hu-HU" dirty="0" smtClean="0"/>
              <a:t>Nagyobbaknak emeltük és pincéjük volt</a:t>
            </a:r>
          </a:p>
          <a:p>
            <a:r>
              <a:rPr lang="hu-HU" dirty="0"/>
              <a:t>egyszerre volt éléskamra és jószágélelem tárolására alkalmas építmény</a:t>
            </a:r>
            <a:r>
              <a:rPr lang="hu-HU" dirty="0" smtClean="0"/>
              <a:t>.</a:t>
            </a:r>
          </a:p>
          <a:p>
            <a:r>
              <a:rPr lang="hu-HU" dirty="0" smtClean="0"/>
              <a:t>legritkább </a:t>
            </a:r>
            <a:r>
              <a:rPr lang="hu-HU" dirty="0"/>
              <a:t>formája a módos telkeken álló </a:t>
            </a:r>
            <a:r>
              <a:rPr lang="hu-HU" b="1" i="1" dirty="0">
                <a:solidFill>
                  <a:schemeClr val="accent2">
                    <a:lumMod val="75000"/>
                  </a:schemeClr>
                </a:solidFill>
              </a:rPr>
              <a:t>emeletes </a:t>
            </a:r>
            <a:r>
              <a:rPr lang="hu-HU" b="1" i="1" dirty="0" err="1" smtClean="0">
                <a:solidFill>
                  <a:schemeClr val="accent2">
                    <a:lumMod val="75000"/>
                  </a:schemeClr>
                </a:solidFill>
              </a:rPr>
              <a:t>kástu</a:t>
            </a:r>
            <a:r>
              <a:rPr lang="hu-HU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u-HU" b="1" i="1" dirty="0" smtClean="0"/>
              <a:t>: Pityerszer</a:t>
            </a:r>
          </a:p>
          <a:p>
            <a:r>
              <a:rPr lang="hu-HU" dirty="0" smtClean="0"/>
              <a:t>gyakoribb </a:t>
            </a:r>
            <a:r>
              <a:rPr lang="hu-HU" dirty="0"/>
              <a:t>típus volt a domboldalba épült </a:t>
            </a:r>
            <a:r>
              <a:rPr lang="hu-HU" b="1" i="1" dirty="0">
                <a:solidFill>
                  <a:schemeClr val="accent2">
                    <a:lumMod val="75000"/>
                  </a:schemeClr>
                </a:solidFill>
              </a:rPr>
              <a:t>pincés </a:t>
            </a:r>
            <a:r>
              <a:rPr lang="hu-HU" b="1" i="1" dirty="0" err="1" smtClean="0">
                <a:solidFill>
                  <a:schemeClr val="accent2">
                    <a:lumMod val="75000"/>
                  </a:schemeClr>
                </a:solidFill>
              </a:rPr>
              <a:t>fölkástu</a:t>
            </a:r>
            <a:r>
              <a:rPr lang="hu-HU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u-HU" b="1" i="1" dirty="0" smtClean="0"/>
              <a:t>: </a:t>
            </a:r>
            <a:r>
              <a:rPr lang="hu-HU" dirty="0"/>
              <a:t>A földszinti </a:t>
            </a:r>
            <a:r>
              <a:rPr lang="hu-HU" dirty="0" err="1"/>
              <a:t>kástu</a:t>
            </a:r>
            <a:r>
              <a:rPr lang="hu-HU" dirty="0"/>
              <a:t> mögött volt a kamra, és az alatt egy kisebb vagy nagyobb pince, amelynek lejárata a kamrából nyílt</a:t>
            </a:r>
            <a:r>
              <a:rPr lang="hu-HU" dirty="0" smtClean="0"/>
              <a:t>.</a:t>
            </a:r>
          </a:p>
          <a:p>
            <a:r>
              <a:rPr lang="hu-HU" dirty="0"/>
              <a:t>elterjedt az általában egy helyiségből álló </a:t>
            </a:r>
            <a:r>
              <a:rPr lang="hu-HU" i="1" dirty="0" err="1">
                <a:solidFill>
                  <a:schemeClr val="accent2">
                    <a:lumMod val="75000"/>
                  </a:schemeClr>
                </a:solidFill>
              </a:rPr>
              <a:t>kiskástu</a:t>
            </a:r>
            <a:r>
              <a:rPr lang="hu-HU" dirty="0"/>
              <a:t> vagy a </a:t>
            </a:r>
            <a:r>
              <a:rPr lang="hu-HU" i="1" dirty="0">
                <a:solidFill>
                  <a:schemeClr val="accent2">
                    <a:lumMod val="75000"/>
                  </a:schemeClr>
                </a:solidFill>
              </a:rPr>
              <a:t>földszintes </a:t>
            </a:r>
            <a:r>
              <a:rPr lang="hu-HU" i="1" dirty="0" err="1" smtClean="0">
                <a:solidFill>
                  <a:schemeClr val="accent2">
                    <a:lumMod val="75000"/>
                  </a:schemeClr>
                </a:solidFill>
              </a:rPr>
              <a:t>kástu</a:t>
            </a:r>
            <a:r>
              <a:rPr lang="hu-HU" i="1" dirty="0" smtClean="0"/>
              <a:t> : </a:t>
            </a:r>
            <a:r>
              <a:rPr lang="hu-HU" dirty="0"/>
              <a:t>boronából épült kisméretű zsúptetős ház tölgyfagerendákra építve. Nem sározták sem kívül, sem belül. Bent polcok voltak körben a falakon az edények, élelmiszerek számára. </a:t>
            </a:r>
            <a:endParaRPr lang="hu-HU" dirty="0" smtClean="0"/>
          </a:p>
          <a:p>
            <a:r>
              <a:rPr lang="hu-HU" dirty="0"/>
              <a:t>állandóan zárták és csak a gazda vagy a gazdasszony léphetett be</a:t>
            </a:r>
            <a:endParaRPr lang="hu-HU" b="1" dirty="0" smtClean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5399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V. GRANÁRIUM </a:t>
            </a:r>
            <a:endParaRPr lang="hu-HU" b="1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80" y="2423886"/>
            <a:ext cx="4732382" cy="3034733"/>
          </a:xfr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23886"/>
            <a:ext cx="5181600" cy="3034733"/>
          </a:xfrm>
        </p:spPr>
      </p:pic>
    </p:spTree>
    <p:extLst>
      <p:ext uri="{BB962C8B-B14F-4D97-AF65-F5344CB8AC3E}">
        <p14:creationId xmlns:p14="http://schemas.microsoft.com/office/powerpoint/2010/main" val="1771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VI. GRANÁRIUM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XIX. században</a:t>
            </a:r>
          </a:p>
          <a:p>
            <a:r>
              <a:rPr lang="hu-HU" dirty="0" smtClean="0"/>
              <a:t>Alföldi és dunántúli uradalmak magtára</a:t>
            </a:r>
          </a:p>
          <a:p>
            <a:r>
              <a:rPr lang="hu-HU" dirty="0" smtClean="0"/>
              <a:t>Gyakran elismert építészek tervei alapján pl. Ybl Miklós</a:t>
            </a:r>
          </a:p>
          <a:p>
            <a:r>
              <a:rPr lang="hu-HU" dirty="0" smtClean="0"/>
              <a:t>Mezőhegyes : császári és királyi ménesbirtokon különös tornyok a zab tárolására</a:t>
            </a:r>
          </a:p>
          <a:p>
            <a:r>
              <a:rPr lang="hu-HU" dirty="0" smtClean="0"/>
              <a:t>Osztatlan belső terükre pompás boltozat borul.</a:t>
            </a:r>
          </a:p>
          <a:p>
            <a:r>
              <a:rPr lang="hu-HU" dirty="0" smtClean="0"/>
              <a:t>Belsejükben </a:t>
            </a:r>
            <a:r>
              <a:rPr lang="hu-HU" dirty="0" err="1" smtClean="0"/>
              <a:t>falamella</a:t>
            </a:r>
            <a:r>
              <a:rPr lang="hu-HU" dirty="0" smtClean="0"/>
              <a:t> – rendszer biztosította a szellőzést.</a:t>
            </a:r>
          </a:p>
          <a:p>
            <a:r>
              <a:rPr lang="hu-HU" dirty="0" smtClean="0"/>
              <a:t>XX. Század végére : „ bolondtorony „ jelző ragadt rá.</a:t>
            </a:r>
          </a:p>
          <a:p>
            <a:r>
              <a:rPr lang="hu-HU" dirty="0" smtClean="0"/>
              <a:t>Eredeti rendeltetésüket elvesztették.</a:t>
            </a:r>
          </a:p>
          <a:p>
            <a:r>
              <a:rPr lang="hu-HU" dirty="0" smtClean="0"/>
              <a:t>Ma, védett ipari műemlék.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4521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I.   VEREM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219" y="2058194"/>
            <a:ext cx="4552950" cy="3886200"/>
          </a:xfrm>
        </p:spPr>
      </p:pic>
    </p:spTree>
    <p:extLst>
      <p:ext uri="{BB962C8B-B14F-4D97-AF65-F5344CB8AC3E}">
        <p14:creationId xmlns:p14="http://schemas.microsoft.com/office/powerpoint/2010/main" val="44113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I. VEREM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- ÚJKŐKOR ( NEOLITIKUM ) – XIX. SZÁZAD</a:t>
            </a:r>
          </a:p>
          <a:p>
            <a:r>
              <a:rPr lang="hu-HU" dirty="0" smtClean="0"/>
              <a:t>20 -40 mázsa gabona tárolása</a:t>
            </a:r>
          </a:p>
          <a:p>
            <a:r>
              <a:rPr lang="hu-HU" dirty="0" smtClean="0"/>
              <a:t>Készítésük külön mesterség</a:t>
            </a:r>
          </a:p>
          <a:p>
            <a:r>
              <a:rPr lang="hu-HU" dirty="0" smtClean="0"/>
              <a:t>Belsejüket kiégették, tetejüket szorosan lefedték, így több évig elállt bennük a termény.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807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II . HOMBÁR</a:t>
            </a:r>
            <a:endParaRPr lang="hu-HU" b="1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48114"/>
            <a:ext cx="4894943" cy="3852805"/>
          </a:xfrm>
          <a:solidFill>
            <a:schemeClr val="accent4">
              <a:lumMod val="60000"/>
              <a:lumOff val="40000"/>
            </a:schemeClr>
          </a:solidFill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01667"/>
            <a:ext cx="5181600" cy="3999253"/>
          </a:xfrm>
        </p:spPr>
      </p:pic>
    </p:spTree>
    <p:extLst>
      <p:ext uri="{BB962C8B-B14F-4D97-AF65-F5344CB8AC3E}">
        <p14:creationId xmlns:p14="http://schemas.microsoft.com/office/powerpoint/2010/main" val="270232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II.  HOMBÁR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Óperzsa „ </a:t>
            </a:r>
            <a:r>
              <a:rPr lang="hu-HU" dirty="0" err="1" smtClean="0"/>
              <a:t>ambár</a:t>
            </a:r>
            <a:r>
              <a:rPr lang="hu-HU" dirty="0" smtClean="0"/>
              <a:t> ( megtört) szóból származik</a:t>
            </a:r>
          </a:p>
          <a:p>
            <a:r>
              <a:rPr lang="hu-HU" dirty="0" smtClean="0"/>
              <a:t>Zsalus oldalú faláda vagy fából ácsolt magtárház</a:t>
            </a:r>
          </a:p>
          <a:p>
            <a:r>
              <a:rPr lang="hu-HU" dirty="0" smtClean="0"/>
              <a:t>Gabonaszállító hajók rakterét is így nevezték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5379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III. GABONÁS VAGY ÉLETÖS KAS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24" y="2206171"/>
            <a:ext cx="4490152" cy="3599543"/>
          </a:xfr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296" y="2206171"/>
            <a:ext cx="5796734" cy="3655403"/>
          </a:xfrm>
          <a:solidFill>
            <a:schemeClr val="accent4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4197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hu-HU" dirty="0" smtClean="0"/>
              <a:t>III. GABONÁS VAGY ÉLETÖS KAS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Kerek és szögletes , sárral tapasztott, vesszőből font ősi találmány </a:t>
            </a:r>
          </a:p>
          <a:p>
            <a:r>
              <a:rPr lang="hu-HU" dirty="0"/>
              <a:t>a nagybirtokokon és a jobbágyháztartásokban egyaránt </a:t>
            </a:r>
            <a:r>
              <a:rPr lang="hu-HU" dirty="0" smtClean="0"/>
              <a:t>használták</a:t>
            </a:r>
          </a:p>
          <a:p>
            <a:r>
              <a:rPr lang="hu-HU" dirty="0"/>
              <a:t>Európa-szerte elterjedt tárolóedény, a </a:t>
            </a:r>
            <a:r>
              <a:rPr lang="hu-HU" dirty="0" err="1"/>
              <a:t>Mediterráneumban</a:t>
            </a:r>
            <a:r>
              <a:rPr lang="hu-HU" dirty="0"/>
              <a:t> Portugáliától </a:t>
            </a:r>
            <a:r>
              <a:rPr lang="hu-HU" dirty="0" smtClean="0"/>
              <a:t>Törökországig </a:t>
            </a:r>
            <a:r>
              <a:rPr lang="hu-HU" dirty="0"/>
              <a:t>a legfontosabb </a:t>
            </a:r>
            <a:r>
              <a:rPr lang="hu-HU" dirty="0" smtClean="0"/>
              <a:t>gabonatartó</a:t>
            </a:r>
          </a:p>
          <a:p>
            <a:r>
              <a:rPr lang="hu-HU" dirty="0"/>
              <a:t> Gyakori volt a Szigetközben, Vas </a:t>
            </a:r>
            <a:r>
              <a:rPr lang="hu-HU" dirty="0" smtClean="0"/>
              <a:t>megyében</a:t>
            </a:r>
            <a:r>
              <a:rPr lang="hu-HU" dirty="0"/>
              <a:t>, a Bakonyban, a Dráva, a Duna, a Tisza és a Körösök vidékén</a:t>
            </a:r>
            <a:r>
              <a:rPr lang="hu-HU" dirty="0" smtClean="0"/>
              <a:t>.</a:t>
            </a:r>
          </a:p>
          <a:p>
            <a:r>
              <a:rPr lang="hu-HU" dirty="0"/>
              <a:t>Mindenhol a házi használatra szánt vagy vetőmagnak eltett gabonát tárolták benne</a:t>
            </a:r>
          </a:p>
        </p:txBody>
      </p:sp>
    </p:spTree>
    <p:extLst>
      <p:ext uri="{BB962C8B-B14F-4D97-AF65-F5344CB8AC3E}">
        <p14:creationId xmlns:p14="http://schemas.microsoft.com/office/powerpoint/2010/main" val="207755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IV. CSŰR ( PAJTA) </a:t>
            </a:r>
            <a:endParaRPr lang="hu-HU" b="1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503" y="2058195"/>
            <a:ext cx="4864554" cy="3796392"/>
          </a:xfrm>
        </p:spPr>
      </p:pic>
    </p:spTree>
    <p:extLst>
      <p:ext uri="{BB962C8B-B14F-4D97-AF65-F5344CB8AC3E}">
        <p14:creationId xmlns:p14="http://schemas.microsoft.com/office/powerpoint/2010/main" val="175461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IV. CSŰR (PAJTA) 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Magyarországon a XVI. Század végétől jellemző.</a:t>
            </a:r>
          </a:p>
          <a:p>
            <a:r>
              <a:rPr lang="hu-HU" dirty="0" smtClean="0"/>
              <a:t>Eredetileg esőtől védő fedett cséplőhelyek voltak.</a:t>
            </a:r>
          </a:p>
          <a:p>
            <a:r>
              <a:rPr lang="hu-HU" dirty="0" smtClean="0"/>
              <a:t>Erdélyben : földpadlójukat kalákába gyűlve , ütemes lábdobbantással döngölték a legények. </a:t>
            </a:r>
          </a:p>
          <a:p>
            <a:r>
              <a:rPr lang="hu-HU" dirty="0" smtClean="0"/>
              <a:t>Innen ered  a székely férfitánc , a CSÜRDÖNGÖLŐ</a:t>
            </a:r>
          </a:p>
          <a:p>
            <a:r>
              <a:rPr lang="hu-HU" dirty="0" smtClean="0"/>
              <a:t>https://www.youtube.com/watch?v=bfwFbKkM7J4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8743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266</Words>
  <Application>Microsoft Office PowerPoint</Application>
  <PresentationFormat>Szélesvásznú</PresentationFormat>
  <Paragraphs>47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Office-téma</vt:lpstr>
      <vt:lpstr>ÍRMAGJUK MARADJON !</vt:lpstr>
      <vt:lpstr>I.   VEREM</vt:lpstr>
      <vt:lpstr>I. VEREM</vt:lpstr>
      <vt:lpstr>II . HOMBÁR</vt:lpstr>
      <vt:lpstr>II.  HOMBÁR</vt:lpstr>
      <vt:lpstr>III. GABONÁS VAGY ÉLETÖS KAS</vt:lpstr>
      <vt:lpstr>III. GABONÁS VAGY ÉLETÖS KAS</vt:lpstr>
      <vt:lpstr>IV. CSŰR ( PAJTA) </vt:lpstr>
      <vt:lpstr>IV. CSŰR (PAJTA) </vt:lpstr>
      <vt:lpstr>V. KÁSTU</vt:lpstr>
      <vt:lpstr>V. KÁSTU</vt:lpstr>
      <vt:lpstr>V. GRANÁRIUM </vt:lpstr>
      <vt:lpstr>VI. GRANÁRIUM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ÍRMAGJUK MARADJON !</dc:title>
  <dc:creator>Antal Margit</dc:creator>
  <cp:lastModifiedBy>Antal Margit</cp:lastModifiedBy>
  <cp:revision>7</cp:revision>
  <dcterms:created xsi:type="dcterms:W3CDTF">2021-06-04T03:03:02Z</dcterms:created>
  <dcterms:modified xsi:type="dcterms:W3CDTF">2021-06-04T04:09:38Z</dcterms:modified>
</cp:coreProperties>
</file>