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zöveg helye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zöveg helye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Kép hely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18000">
              <a:srgbClr val="C5E0B4">
                <a:alpha val="38000"/>
              </a:srgbClr>
            </a:gs>
            <a:gs pos="40000">
              <a:srgbClr val="0070C0"/>
            </a:gs>
            <a:gs pos="66000">
              <a:srgbClr val="43682B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zövegdoboz 1"/>
          <p:cNvSpPr txBox="1"/>
          <p:nvPr/>
        </p:nvSpPr>
        <p:spPr>
          <a:xfrm>
            <a:off x="3076303" y="1306285"/>
            <a:ext cx="3181906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3857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vizek zöldje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068" y="1280885"/>
            <a:ext cx="2238376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Kép 3" descr="Kép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77" y="4075819"/>
            <a:ext cx="2223668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Kép 4" descr="Kép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0381" y="1423760"/>
            <a:ext cx="3476626" cy="229552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zövegdoboz 5"/>
          <p:cNvSpPr txBox="1"/>
          <p:nvPr/>
        </p:nvSpPr>
        <p:spPr>
          <a:xfrm>
            <a:off x="711789" y="464457"/>
            <a:ext cx="801187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Az óceánok legnagyobb tömegben előforduló élőlényei az </a:t>
            </a:r>
            <a:r>
              <a:rPr b="1">
                <a:solidFill>
                  <a:srgbClr val="385724"/>
                </a:solidFill>
              </a:rPr>
              <a:t>algák</a:t>
            </a:r>
            <a:r>
              <a:t> ( moszatok ) </a:t>
            </a:r>
          </a:p>
        </p:txBody>
      </p:sp>
      <p:sp>
        <p:nvSpPr>
          <p:cNvPr id="100" name="Szövegdoboz 6"/>
          <p:cNvSpPr txBox="1"/>
          <p:nvPr/>
        </p:nvSpPr>
        <p:spPr>
          <a:xfrm>
            <a:off x="2950163" y="1780294"/>
            <a:ext cx="5674332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Lehetnek:</a:t>
            </a:r>
          </a:p>
          <a:p>
            <a:pPr marL="285750" indent="-285750">
              <a:buSzPct val="100000"/>
              <a:buChar char="-"/>
              <a:defRPr sz="2400"/>
            </a:pPr>
            <a:r>
              <a:t>Egysejtű aprócskák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Telepeket alkotók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Fonalakat alkotók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Hasonlíthatnak egy szárazföldi növényre is,</a:t>
            </a:r>
          </a:p>
        </p:txBody>
      </p:sp>
      <p:sp>
        <p:nvSpPr>
          <p:cNvPr id="101" name="Szövegdoboz 7"/>
          <p:cNvSpPr txBox="1"/>
          <p:nvPr/>
        </p:nvSpPr>
        <p:spPr>
          <a:xfrm>
            <a:off x="3195959" y="3719286"/>
            <a:ext cx="2325252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valamint lehetnek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Zöldek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Sárgák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Barnák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Vörösek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zövegdoboz 1"/>
          <p:cNvSpPr txBox="1"/>
          <p:nvPr/>
        </p:nvSpPr>
        <p:spPr>
          <a:xfrm>
            <a:off x="336006" y="725715"/>
            <a:ext cx="10890384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A tengeri algák legnagyobb egyede az akár 60-200 m hosszúra is megnyúló </a:t>
            </a:r>
          </a:p>
          <a:p>
            <a:pPr>
              <a:defRPr sz="2800"/>
            </a:pPr>
            <a:r>
              <a:t>MACROCYSTIS ( makrocisztisz ) barnamoszat</a:t>
            </a:r>
          </a:p>
        </p:txBody>
      </p:sp>
      <p:pic>
        <p:nvPicPr>
          <p:cNvPr id="104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286" y="2801256"/>
            <a:ext cx="2555650" cy="220912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Egyenes összekötő nyíllal 4"/>
          <p:cNvSpPr/>
          <p:nvPr/>
        </p:nvSpPr>
        <p:spPr>
          <a:xfrm flipH="1">
            <a:off x="2075543" y="1915885"/>
            <a:ext cx="1378858" cy="667658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Szövegdoboz 6"/>
          <p:cNvSpPr txBox="1"/>
          <p:nvPr/>
        </p:nvSpPr>
        <p:spPr>
          <a:xfrm>
            <a:off x="3630749" y="2249714"/>
            <a:ext cx="7165703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Kisebb a nereocystis, ami szinte „erdőt” alkot és számtalan élőlény számára nyújt menedéket.</a:t>
            </a:r>
          </a:p>
          <a:p>
            <a:pPr>
              <a:defRPr sz="2800"/>
            </a:pPr>
            <a:r>
              <a:t> pl:tengeri sün, tengeri csillag, csigák, rákok és vidrák is felkeresik</a:t>
            </a:r>
          </a:p>
        </p:txBody>
      </p:sp>
      <p:pic>
        <p:nvPicPr>
          <p:cNvPr id="107" name="Kép 7" descr="Kép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4868" y="4219802"/>
            <a:ext cx="1657351" cy="158115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Egyenes összekötő nyíllal 9"/>
          <p:cNvSpPr/>
          <p:nvPr/>
        </p:nvSpPr>
        <p:spPr>
          <a:xfrm flipH="1">
            <a:off x="5399313" y="3254611"/>
            <a:ext cx="552905" cy="78036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églalap 1"/>
          <p:cNvSpPr txBox="1"/>
          <p:nvPr/>
        </p:nvSpPr>
        <p:spPr>
          <a:xfrm>
            <a:off x="553719" y="652921"/>
            <a:ext cx="600456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Híres a sargassum (nagy barnamoszat) moszat, aminek hatalmas  úszó tömegében rengeteg állat él. </a:t>
            </a:r>
          </a:p>
        </p:txBody>
      </p:sp>
      <p:pic>
        <p:nvPicPr>
          <p:cNvPr id="111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122" y="2559503"/>
            <a:ext cx="6105526" cy="260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zövegdoboz 1"/>
          <p:cNvSpPr txBox="1"/>
          <p:nvPr/>
        </p:nvSpPr>
        <p:spPr>
          <a:xfrm>
            <a:off x="3160395" y="1295400"/>
            <a:ext cx="2107764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Algavirágzás</a:t>
            </a:r>
          </a:p>
        </p:txBody>
      </p:sp>
      <p:pic>
        <p:nvPicPr>
          <p:cNvPr id="114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3623" y="2214561"/>
            <a:ext cx="3228027" cy="22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Kép 3" descr="Kép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9287" y="1800225"/>
            <a:ext cx="4238626" cy="3295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zövegdoboz 1"/>
          <p:cNvSpPr txBox="1"/>
          <p:nvPr/>
        </p:nvSpPr>
        <p:spPr>
          <a:xfrm>
            <a:off x="498693" y="508606"/>
            <a:ext cx="7376161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12121"/>
                </a:solidFill>
              </a:defRPr>
            </a:pPr>
            <a:r>
              <a:t>-Hazai, édesvizekben is élnek algák, amelyek nagymértékű elszaporodásakor  </a:t>
            </a:r>
          </a:p>
          <a:p>
            <a:pPr>
              <a:defRPr sz="2400">
                <a:solidFill>
                  <a:srgbClr val="385724"/>
                </a:solidFill>
              </a:defRPr>
            </a:pPr>
            <a:r>
              <a:rPr>
                <a:solidFill>
                  <a:srgbClr val="212121"/>
                </a:solidFill>
              </a:rPr>
              <a:t>algavirágzásról beszélünk.</a:t>
            </a:r>
            <a:r>
              <a:rPr b="1">
                <a:solidFill>
                  <a:srgbClr val="000000"/>
                </a:solidFill>
              </a:rPr>
              <a:t> A jelensége</a:t>
            </a:r>
            <a:r>
              <a:rPr>
                <a:solidFill>
                  <a:srgbClr val="000000"/>
                </a:solidFill>
              </a:rPr>
              <a:t> látványosan szép, de az adott ökoszisztémára nézve káros. Legtöbbször a nyári hőségben következik be, amikor a túlmelegedett víz oxigénszegénnyé válik, és a sekélyvízű természetes vagy mesterséges tavakban, folyók holtágaiban, összekötő, öntöző- vagy vízelvezető csatornákban felhalmozódnak a tápanyagok. </a:t>
            </a:r>
          </a:p>
          <a:p>
            <a:pPr>
              <a:defRPr sz="2400">
                <a:solidFill>
                  <a:srgbClr val="385724"/>
                </a:solidFill>
              </a:defRPr>
            </a:pPr>
            <a:r>
              <a:rPr>
                <a:solidFill>
                  <a:srgbClr val="212121"/>
                </a:solidFill>
              </a:rPr>
              <a:t>- Nagy tömegű képződés és a vizek elszíneződését is eredményezheti .</a:t>
            </a:r>
          </a:p>
        </p:txBody>
      </p:sp>
      <p:pic>
        <p:nvPicPr>
          <p:cNvPr id="118" name="Kép 2" descr="Kép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1987" y="4080216"/>
            <a:ext cx="4143962" cy="2053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zövegdoboz 1"/>
          <p:cNvSpPr txBox="1"/>
          <p:nvPr/>
        </p:nvSpPr>
        <p:spPr>
          <a:xfrm>
            <a:off x="377190" y="448114"/>
            <a:ext cx="6814185" cy="571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u="sng"/>
            </a:pPr>
            <a:r>
              <a:t>Algamentesítés lehetőségei </a:t>
            </a:r>
          </a:p>
          <a:p>
            <a:pPr>
              <a:defRPr sz="2400"/>
            </a:pPr>
            <a:r>
              <a:t>- algairtó </a:t>
            </a:r>
          </a:p>
          <a:p>
            <a:pPr>
              <a:defRPr sz="2400"/>
            </a:pPr>
            <a:r>
              <a:t>- algagátló vegyszerrel</a:t>
            </a:r>
          </a:p>
          <a:p>
            <a:pPr marL="285750" indent="-285750">
              <a:buSzPct val="100000"/>
              <a:buChar char="-"/>
              <a:defRPr sz="2400"/>
            </a:pPr>
            <a:r>
              <a:t>algaölő készülékkel</a:t>
            </a:r>
          </a:p>
          <a:p>
            <a:pPr marL="285750" indent="-285750">
              <a:buSzPct val="100000"/>
              <a:buChar char="-"/>
              <a:defRPr sz="2400"/>
            </a:pPr>
          </a:p>
          <a:p>
            <a:pPr>
              <a:defRPr sz="2400"/>
            </a:pPr>
            <a:r>
              <a:t>A környezet és az élővilág  megkímélése szempontjából viszont jó megoldásnak számít </a:t>
            </a:r>
            <a:r>
              <a:rPr b="1"/>
              <a:t>a klór-dioxid</a:t>
            </a:r>
            <a:r>
              <a:t> (képlete ClO2) használata, amely a vízben tenyésző algákat és baktériumokat maradék nélkül elpusztítja, ám a fejlettebb organizmusokat nem károsítja. </a:t>
            </a:r>
          </a:p>
          <a:p>
            <a:pPr>
              <a:defRPr sz="2400"/>
            </a:pPr>
            <a:r>
              <a:t> Fontos ez, ha öntözővízről vagy ivóvízkészítés céljából felhasználandó vízről van szó.</a:t>
            </a:r>
          </a:p>
          <a:p>
            <a:pPr marL="285750" indent="-285750">
              <a:buSzPct val="100000"/>
              <a:buChar char="-"/>
            </a:pP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