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4" r:id="rId5"/>
    <p:sldId id="275" r:id="rId6"/>
    <p:sldId id="278" r:id="rId7"/>
    <p:sldId id="282" r:id="rId8"/>
    <p:sldId id="271" r:id="rId9"/>
    <p:sldId id="283" r:id="rId10"/>
    <p:sldId id="272" r:id="rId11"/>
    <p:sldId id="285" r:id="rId12"/>
    <p:sldId id="276" r:id="rId13"/>
    <p:sldId id="257" r:id="rId14"/>
    <p:sldId id="258" r:id="rId15"/>
    <p:sldId id="259" r:id="rId16"/>
    <p:sldId id="260" r:id="rId17"/>
    <p:sldId id="268" r:id="rId1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917"/>
    <a:srgbClr val="C7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775065B-0888-4D32-89B3-2585A0A6402B}" type="datetimeFigureOut">
              <a:rPr lang="hu-HU" smtClean="0"/>
              <a:pPr/>
              <a:t>2021. 03. 16.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20AA20B-7450-4E1B-913D-771603BAEAB2}"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5065B-0888-4D32-89B3-2585A0A6402B}" type="datetimeFigureOut">
              <a:rPr lang="hu-HU" smtClean="0"/>
              <a:pPr/>
              <a:t>2021. 03. 16.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AA20B-7450-4E1B-913D-771603BAEAB2}"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55576" y="293231"/>
            <a:ext cx="7772400" cy="2475706"/>
          </a:xfrm>
        </p:spPr>
        <p:txBody>
          <a:bodyPr>
            <a:normAutofit/>
          </a:bodyPr>
          <a:lstStyle/>
          <a:p>
            <a:r>
              <a:rPr lang="hu-HU" sz="8800" dirty="0" smtClean="0">
                <a:solidFill>
                  <a:schemeClr val="accent4">
                    <a:lumMod val="50000"/>
                  </a:schemeClr>
                </a:solidFill>
                <a:latin typeface="Algerian" pitchFamily="82" charset="0"/>
              </a:rPr>
              <a:t>Békák</a:t>
            </a:r>
            <a:br>
              <a:rPr lang="hu-HU" sz="8800" dirty="0" smtClean="0">
                <a:solidFill>
                  <a:schemeClr val="accent4">
                    <a:lumMod val="50000"/>
                  </a:schemeClr>
                </a:solidFill>
                <a:latin typeface="Algerian" pitchFamily="82" charset="0"/>
              </a:rPr>
            </a:br>
            <a:r>
              <a:rPr lang="hu-HU" sz="1800" dirty="0" smtClean="0">
                <a:solidFill>
                  <a:schemeClr val="accent4">
                    <a:lumMod val="50000"/>
                  </a:schemeClr>
                </a:solidFill>
                <a:latin typeface="+mn-lt"/>
              </a:rPr>
              <a:t>K</a:t>
            </a:r>
            <a:r>
              <a:rPr lang="hu-HU" sz="1800" dirty="0" smtClean="0">
                <a:solidFill>
                  <a:schemeClr val="accent4">
                    <a:lumMod val="50000"/>
                  </a:schemeClr>
                </a:solidFill>
                <a:latin typeface="+mn-lt"/>
              </a:rPr>
              <a:t>észítette: Jenei Beáta, Huszár Gál Iskola, Debrecen</a:t>
            </a:r>
            <a:br>
              <a:rPr lang="hu-HU" sz="1800" dirty="0" smtClean="0">
                <a:solidFill>
                  <a:schemeClr val="accent4">
                    <a:lumMod val="50000"/>
                  </a:schemeClr>
                </a:solidFill>
                <a:latin typeface="+mn-lt"/>
              </a:rPr>
            </a:br>
            <a:r>
              <a:rPr lang="hu-HU" sz="1800" dirty="0" smtClean="0">
                <a:solidFill>
                  <a:schemeClr val="accent4">
                    <a:lumMod val="50000"/>
                  </a:schemeClr>
                </a:solidFill>
                <a:latin typeface="+mn-lt"/>
              </a:rPr>
              <a:t>Fotók</a:t>
            </a:r>
            <a:r>
              <a:rPr lang="hu-HU" sz="1800" smtClean="0">
                <a:solidFill>
                  <a:schemeClr val="accent4">
                    <a:lumMod val="50000"/>
                  </a:schemeClr>
                </a:solidFill>
                <a:latin typeface="+mn-lt"/>
              </a:rPr>
              <a:t>: internet</a:t>
            </a:r>
            <a:endParaRPr lang="hu-HU" sz="1800" dirty="0">
              <a:solidFill>
                <a:schemeClr val="accent4">
                  <a:lumMod val="50000"/>
                </a:schemeClr>
              </a:solidFill>
              <a:latin typeface="+mn-lt"/>
            </a:endParaRPr>
          </a:p>
        </p:txBody>
      </p:sp>
      <p:sp>
        <p:nvSpPr>
          <p:cNvPr id="3" name="Alcím 2"/>
          <p:cNvSpPr>
            <a:spLocks noGrp="1"/>
          </p:cNvSpPr>
          <p:nvPr>
            <p:ph type="subTitle" idx="1"/>
          </p:nvPr>
        </p:nvSpPr>
        <p:spPr/>
        <p:txBody>
          <a:bodyPr/>
          <a:lstStyle/>
          <a:p>
            <a:endParaRPr lang="hu-HU"/>
          </a:p>
        </p:txBody>
      </p:sp>
      <p:pic>
        <p:nvPicPr>
          <p:cNvPr id="14338" name="Picture 2" descr="KapcsolÃ³dÃ³ kÃ©p"/>
          <p:cNvPicPr>
            <a:picLocks noChangeAspect="1" noChangeArrowheads="1"/>
          </p:cNvPicPr>
          <p:nvPr/>
        </p:nvPicPr>
        <p:blipFill>
          <a:blip r:embed="rId2" cstate="print"/>
          <a:srcRect/>
          <a:stretch>
            <a:fillRect/>
          </a:stretch>
        </p:blipFill>
        <p:spPr bwMode="auto">
          <a:xfrm>
            <a:off x="1091430" y="2492896"/>
            <a:ext cx="6979235" cy="40324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KapcsolÃ³dÃ³ kÃ©p"/>
          <p:cNvPicPr>
            <a:picLocks noChangeAspect="1" noChangeArrowheads="1"/>
          </p:cNvPicPr>
          <p:nvPr/>
        </p:nvPicPr>
        <p:blipFill>
          <a:blip r:embed="rId2" cstate="print"/>
          <a:srcRect/>
          <a:stretch>
            <a:fillRect/>
          </a:stretch>
        </p:blipFill>
        <p:spPr bwMode="auto">
          <a:xfrm>
            <a:off x="899592" y="1556792"/>
            <a:ext cx="7200800" cy="4800534"/>
          </a:xfrm>
          <a:prstGeom prst="rect">
            <a:avLst/>
          </a:prstGeom>
          <a:noFill/>
        </p:spPr>
      </p:pic>
      <p:sp>
        <p:nvSpPr>
          <p:cNvPr id="2" name="Szövegdoboz 1"/>
          <p:cNvSpPr txBox="1"/>
          <p:nvPr/>
        </p:nvSpPr>
        <p:spPr>
          <a:xfrm>
            <a:off x="96062" y="188640"/>
            <a:ext cx="8884805" cy="1200329"/>
          </a:xfrm>
          <a:prstGeom prst="rect">
            <a:avLst/>
          </a:prstGeom>
          <a:noFill/>
        </p:spPr>
        <p:txBody>
          <a:bodyPr wrap="none" rtlCol="0">
            <a:spAutoFit/>
          </a:bodyPr>
          <a:lstStyle/>
          <a:p>
            <a:r>
              <a:rPr lang="hu-HU" sz="2400" dirty="0" smtClean="0">
                <a:solidFill>
                  <a:schemeClr val="accent3">
                    <a:lumMod val="50000"/>
                  </a:schemeClr>
                </a:solidFill>
              </a:rPr>
              <a:t>Az ebihalak nem halak, hanem békalárvák, azaz még kifejletlen békák.</a:t>
            </a:r>
          </a:p>
          <a:p>
            <a:r>
              <a:rPr lang="hu-HU" sz="2400" dirty="0" smtClean="0">
                <a:solidFill>
                  <a:schemeClr val="accent3">
                    <a:lumMod val="50000"/>
                  </a:schemeClr>
                </a:solidFill>
              </a:rPr>
              <a:t>Kopoltyúval lélegeznek, és bőrlégzésük is van. </a:t>
            </a:r>
          </a:p>
          <a:p>
            <a:r>
              <a:rPr lang="hu-HU" sz="2400" dirty="0" smtClean="0">
                <a:solidFill>
                  <a:schemeClr val="accent3">
                    <a:lumMod val="50000"/>
                  </a:schemeClr>
                </a:solidFill>
              </a:rPr>
              <a:t>Lábaik csak később kezdenek kinőni.</a:t>
            </a:r>
            <a:endParaRPr lang="hu-HU" sz="24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Ã©ptalÃ¡lat a kÃ¶vetkezÅre: âebihalâ"/>
          <p:cNvPicPr>
            <a:picLocks noChangeAspect="1" noChangeArrowheads="1"/>
          </p:cNvPicPr>
          <p:nvPr/>
        </p:nvPicPr>
        <p:blipFill>
          <a:blip r:embed="rId2" cstate="print"/>
          <a:srcRect/>
          <a:stretch>
            <a:fillRect/>
          </a:stretch>
        </p:blipFill>
        <p:spPr bwMode="auto">
          <a:xfrm>
            <a:off x="179512" y="116632"/>
            <a:ext cx="5302669" cy="3528392"/>
          </a:xfrm>
          <a:prstGeom prst="rect">
            <a:avLst/>
          </a:prstGeom>
          <a:noFill/>
        </p:spPr>
      </p:pic>
      <p:pic>
        <p:nvPicPr>
          <p:cNvPr id="3" name="Picture 8" descr="KÃ©ptalÃ¡lat a kÃ¶vetkezÅre: âebihalâ"/>
          <p:cNvPicPr>
            <a:picLocks noChangeAspect="1" noChangeArrowheads="1"/>
          </p:cNvPicPr>
          <p:nvPr/>
        </p:nvPicPr>
        <p:blipFill>
          <a:blip r:embed="rId3" cstate="print"/>
          <a:srcRect/>
          <a:stretch>
            <a:fillRect/>
          </a:stretch>
        </p:blipFill>
        <p:spPr bwMode="auto">
          <a:xfrm>
            <a:off x="4139952" y="3429000"/>
            <a:ext cx="4824536" cy="3213646"/>
          </a:xfrm>
          <a:prstGeom prst="rect">
            <a:avLst/>
          </a:prstGeom>
          <a:noFill/>
        </p:spPr>
      </p:pic>
      <p:sp>
        <p:nvSpPr>
          <p:cNvPr id="4" name="Szövegdoboz 3"/>
          <p:cNvSpPr txBox="1"/>
          <p:nvPr/>
        </p:nvSpPr>
        <p:spPr>
          <a:xfrm>
            <a:off x="5671714" y="64656"/>
            <a:ext cx="3451714" cy="3416320"/>
          </a:xfrm>
          <a:prstGeom prst="rect">
            <a:avLst/>
          </a:prstGeom>
          <a:noFill/>
        </p:spPr>
        <p:txBody>
          <a:bodyPr wrap="none" rtlCol="0">
            <a:spAutoFit/>
          </a:bodyPr>
          <a:lstStyle/>
          <a:p>
            <a:r>
              <a:rPr lang="hu-HU" sz="2400" dirty="0" smtClean="0">
                <a:solidFill>
                  <a:schemeClr val="accent3">
                    <a:lumMod val="50000"/>
                  </a:schemeClr>
                </a:solidFill>
              </a:rPr>
              <a:t>Előbb a hátsó pár láb </a:t>
            </a:r>
          </a:p>
          <a:p>
            <a:r>
              <a:rPr lang="hu-HU" sz="2400" dirty="0" smtClean="0">
                <a:solidFill>
                  <a:schemeClr val="accent3">
                    <a:lumMod val="50000"/>
                  </a:schemeClr>
                </a:solidFill>
              </a:rPr>
              <a:t>jelenik meg, majd a </a:t>
            </a:r>
          </a:p>
          <a:p>
            <a:r>
              <a:rPr lang="hu-HU" sz="2400" dirty="0" smtClean="0">
                <a:solidFill>
                  <a:schemeClr val="accent3">
                    <a:lumMod val="50000"/>
                  </a:schemeClr>
                </a:solidFill>
              </a:rPr>
              <a:t>mellső kettő.</a:t>
            </a:r>
          </a:p>
          <a:p>
            <a:r>
              <a:rPr lang="hu-HU" sz="2400" dirty="0" smtClean="0">
                <a:solidFill>
                  <a:schemeClr val="accent3">
                    <a:lumMod val="50000"/>
                  </a:schemeClr>
                </a:solidFill>
              </a:rPr>
              <a:t>Kopoltyújuk is kezd </a:t>
            </a:r>
          </a:p>
          <a:p>
            <a:r>
              <a:rPr lang="hu-HU" sz="2400" dirty="0">
                <a:solidFill>
                  <a:schemeClr val="accent3">
                    <a:lumMod val="50000"/>
                  </a:schemeClr>
                </a:solidFill>
              </a:rPr>
              <a:t>v</a:t>
            </a:r>
            <a:r>
              <a:rPr lang="hu-HU" sz="2400" dirty="0" smtClean="0">
                <a:solidFill>
                  <a:schemeClr val="accent3">
                    <a:lumMod val="50000"/>
                  </a:schemeClr>
                </a:solidFill>
              </a:rPr>
              <a:t>isszafejlődni, és</a:t>
            </a:r>
          </a:p>
          <a:p>
            <a:r>
              <a:rPr lang="hu-HU" sz="2400" dirty="0">
                <a:solidFill>
                  <a:schemeClr val="accent3">
                    <a:lumMod val="50000"/>
                  </a:schemeClr>
                </a:solidFill>
              </a:rPr>
              <a:t>k</a:t>
            </a:r>
            <a:r>
              <a:rPr lang="hu-HU" sz="2400" dirty="0" smtClean="0">
                <a:solidFill>
                  <a:schemeClr val="accent3">
                    <a:lumMod val="50000"/>
                  </a:schemeClr>
                </a:solidFill>
              </a:rPr>
              <a:t>ialakul a </a:t>
            </a:r>
            <a:r>
              <a:rPr lang="hu-HU" sz="2400" dirty="0" err="1" smtClean="0">
                <a:solidFill>
                  <a:schemeClr val="accent3">
                    <a:lumMod val="50000"/>
                  </a:schemeClr>
                </a:solidFill>
              </a:rPr>
              <a:t>tüdejük</a:t>
            </a:r>
            <a:r>
              <a:rPr lang="hu-HU" sz="2400" dirty="0" smtClean="0">
                <a:solidFill>
                  <a:schemeClr val="accent3">
                    <a:lumMod val="50000"/>
                  </a:schemeClr>
                </a:solidFill>
              </a:rPr>
              <a:t>. </a:t>
            </a:r>
          </a:p>
          <a:p>
            <a:r>
              <a:rPr lang="hu-HU" sz="2400" dirty="0" smtClean="0">
                <a:solidFill>
                  <a:schemeClr val="accent3">
                    <a:lumMod val="50000"/>
                  </a:schemeClr>
                </a:solidFill>
              </a:rPr>
              <a:t>Bőrlégzésük mindvégig </a:t>
            </a:r>
          </a:p>
          <a:p>
            <a:r>
              <a:rPr lang="hu-HU" sz="2400" dirty="0">
                <a:solidFill>
                  <a:schemeClr val="accent3">
                    <a:lumMod val="50000"/>
                  </a:schemeClr>
                </a:solidFill>
              </a:rPr>
              <a:t>m</a:t>
            </a:r>
            <a:r>
              <a:rPr lang="hu-HU" sz="2400" dirty="0" smtClean="0">
                <a:solidFill>
                  <a:schemeClr val="accent3">
                    <a:lumMod val="50000"/>
                  </a:schemeClr>
                </a:solidFill>
              </a:rPr>
              <a:t>egmarad, felnőtt korban</a:t>
            </a:r>
          </a:p>
          <a:p>
            <a:r>
              <a:rPr lang="hu-HU" sz="2400" dirty="0">
                <a:solidFill>
                  <a:schemeClr val="accent3">
                    <a:lumMod val="50000"/>
                  </a:schemeClr>
                </a:solidFill>
              </a:rPr>
              <a:t>i</a:t>
            </a:r>
            <a:r>
              <a:rPr lang="hu-HU" sz="2400" dirty="0" smtClean="0">
                <a:solidFill>
                  <a:schemeClr val="accent3">
                    <a:lumMod val="50000"/>
                  </a:schemeClr>
                </a:solidFill>
              </a:rPr>
              <a:t>s.</a:t>
            </a:r>
            <a:endParaRPr lang="hu-HU" sz="2400" dirty="0">
              <a:solidFill>
                <a:schemeClr val="accent3">
                  <a:lumMod val="50000"/>
                </a:schemeClr>
              </a:solidFill>
            </a:endParaRPr>
          </a:p>
        </p:txBody>
      </p:sp>
      <p:sp>
        <p:nvSpPr>
          <p:cNvPr id="6" name="Szövegdoboz 5"/>
          <p:cNvSpPr txBox="1"/>
          <p:nvPr/>
        </p:nvSpPr>
        <p:spPr>
          <a:xfrm>
            <a:off x="103432" y="4312837"/>
            <a:ext cx="4112601" cy="830997"/>
          </a:xfrm>
          <a:prstGeom prst="rect">
            <a:avLst/>
          </a:prstGeom>
          <a:noFill/>
        </p:spPr>
        <p:txBody>
          <a:bodyPr wrap="none" rtlCol="0">
            <a:spAutoFit/>
          </a:bodyPr>
          <a:lstStyle/>
          <a:p>
            <a:r>
              <a:rPr lang="hu-HU" sz="2400" dirty="0" smtClean="0">
                <a:solidFill>
                  <a:schemeClr val="accent3">
                    <a:lumMod val="50000"/>
                  </a:schemeClr>
                </a:solidFill>
              </a:rPr>
              <a:t>Farkuk fokozatosan rövidebb</a:t>
            </a:r>
          </a:p>
          <a:p>
            <a:r>
              <a:rPr lang="hu-HU" sz="2400" dirty="0">
                <a:solidFill>
                  <a:schemeClr val="accent3">
                    <a:lumMod val="50000"/>
                  </a:schemeClr>
                </a:solidFill>
              </a:rPr>
              <a:t>l</a:t>
            </a:r>
            <a:r>
              <a:rPr lang="hu-HU" sz="2400" dirty="0" smtClean="0">
                <a:solidFill>
                  <a:schemeClr val="accent3">
                    <a:lumMod val="50000"/>
                  </a:schemeClr>
                </a:solidFill>
              </a:rPr>
              <a:t>esz, míg végül teljesen eltűnik.</a:t>
            </a:r>
            <a:endParaRPr lang="hu-HU" sz="2400" dirty="0">
              <a:solidFill>
                <a:schemeClr val="accent3">
                  <a:lumMod val="50000"/>
                </a:schemeClr>
              </a:solidFill>
            </a:endParaRPr>
          </a:p>
        </p:txBody>
      </p:sp>
    </p:spTree>
    <p:extLst>
      <p:ext uri="{BB962C8B-B14F-4D97-AF65-F5344CB8AC3E}">
        <p14:creationId xmlns:p14="http://schemas.microsoft.com/office/powerpoint/2010/main" val="3211840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KÃ©ptalÃ¡lat a kÃ¶vetkezÅre: âbÃ©ka tÃ©lenâ"/>
          <p:cNvPicPr>
            <a:picLocks noChangeAspect="1" noChangeArrowheads="1"/>
          </p:cNvPicPr>
          <p:nvPr/>
        </p:nvPicPr>
        <p:blipFill>
          <a:blip r:embed="rId2" cstate="print"/>
          <a:srcRect/>
          <a:stretch>
            <a:fillRect/>
          </a:stretch>
        </p:blipFill>
        <p:spPr bwMode="auto">
          <a:xfrm>
            <a:off x="3462846" y="3520124"/>
            <a:ext cx="5513283" cy="3094113"/>
          </a:xfrm>
          <a:prstGeom prst="rect">
            <a:avLst/>
          </a:prstGeom>
          <a:noFill/>
        </p:spPr>
      </p:pic>
      <p:pic>
        <p:nvPicPr>
          <p:cNvPr id="32774" name="Picture 6" descr="KÃ©ptalÃ¡lat a kÃ¶vetkezÅre: âbÃ©ka tÃ©lenâ"/>
          <p:cNvPicPr>
            <a:picLocks noChangeAspect="1" noChangeArrowheads="1"/>
          </p:cNvPicPr>
          <p:nvPr/>
        </p:nvPicPr>
        <p:blipFill>
          <a:blip r:embed="rId3" cstate="print"/>
          <a:srcRect/>
          <a:stretch>
            <a:fillRect/>
          </a:stretch>
        </p:blipFill>
        <p:spPr bwMode="auto">
          <a:xfrm>
            <a:off x="237665" y="1412776"/>
            <a:ext cx="4968552" cy="3298091"/>
          </a:xfrm>
          <a:prstGeom prst="rect">
            <a:avLst/>
          </a:prstGeom>
          <a:noFill/>
        </p:spPr>
      </p:pic>
      <p:sp>
        <p:nvSpPr>
          <p:cNvPr id="5" name="Szövegdoboz 4"/>
          <p:cNvSpPr txBox="1"/>
          <p:nvPr/>
        </p:nvSpPr>
        <p:spPr>
          <a:xfrm>
            <a:off x="251520" y="260648"/>
            <a:ext cx="8758680" cy="954107"/>
          </a:xfrm>
          <a:prstGeom prst="rect">
            <a:avLst/>
          </a:prstGeom>
          <a:noFill/>
        </p:spPr>
        <p:txBody>
          <a:bodyPr wrap="none" rtlCol="0">
            <a:spAutoFit/>
          </a:bodyPr>
          <a:lstStyle/>
          <a:p>
            <a:r>
              <a:rPr lang="hu-HU" sz="2800" b="1" dirty="0" smtClean="0">
                <a:solidFill>
                  <a:schemeClr val="accent3">
                    <a:lumMod val="50000"/>
                  </a:schemeClr>
                </a:solidFill>
              </a:rPr>
              <a:t>A hideg idő beálltával befúrják magukat az iszapba, és téli</a:t>
            </a:r>
          </a:p>
          <a:p>
            <a:r>
              <a:rPr lang="hu-HU" sz="2800" b="1" dirty="0" smtClean="0">
                <a:solidFill>
                  <a:schemeClr val="accent3">
                    <a:lumMod val="50000"/>
                  </a:schemeClr>
                </a:solidFill>
              </a:rPr>
              <a:t>álmot alszanak.</a:t>
            </a:r>
            <a:endParaRPr lang="hu-HU" sz="28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60648"/>
            <a:ext cx="3008313" cy="742404"/>
          </a:xfrm>
        </p:spPr>
        <p:txBody>
          <a:bodyPr/>
          <a:lstStyle/>
          <a:p>
            <a:r>
              <a:rPr lang="hu-HU" dirty="0" smtClean="0"/>
              <a:t>Veszélyben</a:t>
            </a:r>
            <a:endParaRPr lang="hu-HU" dirty="0"/>
          </a:p>
        </p:txBody>
      </p:sp>
      <p:pic>
        <p:nvPicPr>
          <p:cNvPr id="5" name="Tartalom helye 4" descr="1 VESZÉLYBEN.jpg"/>
          <p:cNvPicPr>
            <a:picLocks noGrp="1" noChangeAspect="1"/>
          </p:cNvPicPr>
          <p:nvPr>
            <p:ph idx="1"/>
          </p:nvPr>
        </p:nvPicPr>
        <p:blipFill>
          <a:blip r:embed="rId2" cstate="print"/>
          <a:stretch>
            <a:fillRect/>
          </a:stretch>
        </p:blipFill>
        <p:spPr>
          <a:xfrm>
            <a:off x="395536" y="3212976"/>
            <a:ext cx="4021286" cy="3051671"/>
          </a:xfrm>
        </p:spPr>
      </p:pic>
      <p:sp>
        <p:nvSpPr>
          <p:cNvPr id="4" name="Szöveg helye 3"/>
          <p:cNvSpPr>
            <a:spLocks noGrp="1"/>
          </p:cNvSpPr>
          <p:nvPr>
            <p:ph type="body" sz="half" idx="2"/>
          </p:nvPr>
        </p:nvSpPr>
        <p:spPr>
          <a:xfrm>
            <a:off x="395536" y="1124744"/>
            <a:ext cx="4104456" cy="1296144"/>
          </a:xfrm>
        </p:spPr>
        <p:txBody>
          <a:bodyPr>
            <a:noAutofit/>
          </a:bodyPr>
          <a:lstStyle/>
          <a:p>
            <a:r>
              <a:rPr lang="hu-HU" sz="2000" dirty="0" smtClean="0"/>
              <a:t>A békák minden tavasszal nagy számban vonulnak költőhelyeikhez, majd  ősszel ismét útra kelnek, telelőhelyeikhez, hogy ott vészeljék át a hideg időket.  </a:t>
            </a:r>
            <a:endParaRPr lang="hu-HU" sz="2000" dirty="0"/>
          </a:p>
        </p:txBody>
      </p:sp>
      <p:sp>
        <p:nvSpPr>
          <p:cNvPr id="6" name="Szövegdoboz 5"/>
          <p:cNvSpPr txBox="1"/>
          <p:nvPr/>
        </p:nvSpPr>
        <p:spPr>
          <a:xfrm>
            <a:off x="4932040" y="4869160"/>
            <a:ext cx="3744416" cy="1015663"/>
          </a:xfrm>
          <a:prstGeom prst="rect">
            <a:avLst/>
          </a:prstGeom>
          <a:noFill/>
        </p:spPr>
        <p:txBody>
          <a:bodyPr wrap="square" rtlCol="0">
            <a:spAutoFit/>
          </a:bodyPr>
          <a:lstStyle/>
          <a:p>
            <a:r>
              <a:rPr lang="hu-HU" sz="2000" dirty="0" smtClean="0"/>
              <a:t>Vonulás közben gyakran kell forgalmas közutakon átkelniük, ahol veszélynek van kitéve életük.</a:t>
            </a:r>
            <a:endParaRPr lang="hu-HU" sz="2000" dirty="0"/>
          </a:p>
        </p:txBody>
      </p:sp>
      <p:pic>
        <p:nvPicPr>
          <p:cNvPr id="7" name="Kép 6" descr="2.jpg"/>
          <p:cNvPicPr>
            <a:picLocks noChangeAspect="1"/>
          </p:cNvPicPr>
          <p:nvPr/>
        </p:nvPicPr>
        <p:blipFill>
          <a:blip r:embed="rId3" cstate="print"/>
          <a:stretch>
            <a:fillRect/>
          </a:stretch>
        </p:blipFill>
        <p:spPr>
          <a:xfrm>
            <a:off x="5292080" y="260648"/>
            <a:ext cx="2952328" cy="393893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hu-HU" sz="3600" b="1" dirty="0" smtClean="0"/>
              <a:t>Segítség</a:t>
            </a:r>
            <a:endParaRPr lang="hu-HU" sz="3600" b="1" dirty="0"/>
          </a:p>
        </p:txBody>
      </p:sp>
      <p:sp>
        <p:nvSpPr>
          <p:cNvPr id="3" name="Tartalom helye 2"/>
          <p:cNvSpPr>
            <a:spLocks noGrp="1"/>
          </p:cNvSpPr>
          <p:nvPr>
            <p:ph idx="1"/>
          </p:nvPr>
        </p:nvSpPr>
        <p:spPr>
          <a:xfrm>
            <a:off x="395536" y="1196752"/>
            <a:ext cx="8229600" cy="5328592"/>
          </a:xfrm>
        </p:spPr>
        <p:txBody>
          <a:bodyPr>
            <a:normAutofit/>
          </a:bodyPr>
          <a:lstStyle/>
          <a:p>
            <a:r>
              <a:rPr lang="hu-HU" sz="2000" dirty="0" smtClean="0"/>
              <a:t>A biztonságos átkelés érdekében sok helyen építettek a békák és más vonuló állatok számára az úttestek alatt keresztben  átfutó alagutakat.</a:t>
            </a:r>
          </a:p>
          <a:p>
            <a:endParaRPr lang="hu-HU" sz="2000" dirty="0"/>
          </a:p>
        </p:txBody>
      </p:sp>
      <p:pic>
        <p:nvPicPr>
          <p:cNvPr id="4" name="Kép 3" descr="3 SEGÍTSÉG.jpg"/>
          <p:cNvPicPr>
            <a:picLocks noChangeAspect="1"/>
          </p:cNvPicPr>
          <p:nvPr/>
        </p:nvPicPr>
        <p:blipFill>
          <a:blip r:embed="rId2" cstate="print"/>
          <a:stretch>
            <a:fillRect/>
          </a:stretch>
        </p:blipFill>
        <p:spPr>
          <a:xfrm>
            <a:off x="1331640" y="2132856"/>
            <a:ext cx="6594235" cy="41946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rmAutofit/>
          </a:bodyPr>
          <a:lstStyle/>
          <a:p>
            <a:pPr algn="l"/>
            <a:r>
              <a:rPr lang="hu-HU" sz="3600" dirty="0" smtClean="0"/>
              <a:t>Békamentés</a:t>
            </a:r>
            <a:endParaRPr lang="hu-HU" sz="3600" dirty="0"/>
          </a:p>
        </p:txBody>
      </p:sp>
      <p:sp>
        <p:nvSpPr>
          <p:cNvPr id="3" name="Tartalom helye 2"/>
          <p:cNvSpPr>
            <a:spLocks noGrp="1"/>
          </p:cNvSpPr>
          <p:nvPr>
            <p:ph idx="1"/>
          </p:nvPr>
        </p:nvSpPr>
        <p:spPr>
          <a:xfrm>
            <a:off x="457200" y="1052736"/>
            <a:ext cx="8229600" cy="5073427"/>
          </a:xfrm>
        </p:spPr>
        <p:txBody>
          <a:bodyPr>
            <a:normAutofit/>
          </a:bodyPr>
          <a:lstStyle/>
          <a:p>
            <a:r>
              <a:rPr lang="hu-HU" sz="1800" dirty="0" smtClean="0"/>
              <a:t>Más helyeken a vonulások heteiben terelő kerítéseket építenek. A kerítések mentén vödör- csapdákat ásnak a földbe. A békák beleesnek a csapdákba, majd a békamentő önkéntesek a vödörben veszteglő állatokat átviszik az úttest túloldalára és ott szabadon eresztik őket.  Több ezer állatot mentenek meg attól, hogy az autógumik alatt leljék halálukat, így azok vígan folytathatják útjukat vándorlási útvonalukon.</a:t>
            </a:r>
            <a:endParaRPr lang="hu-HU" sz="1800" dirty="0"/>
          </a:p>
        </p:txBody>
      </p:sp>
      <p:pic>
        <p:nvPicPr>
          <p:cNvPr id="4" name="Kép 3" descr="4.jpg"/>
          <p:cNvPicPr>
            <a:picLocks noChangeAspect="1"/>
          </p:cNvPicPr>
          <p:nvPr/>
        </p:nvPicPr>
        <p:blipFill>
          <a:blip r:embed="rId2" cstate="print"/>
          <a:stretch>
            <a:fillRect/>
          </a:stretch>
        </p:blipFill>
        <p:spPr>
          <a:xfrm>
            <a:off x="467544" y="3284984"/>
            <a:ext cx="3906011" cy="2929508"/>
          </a:xfrm>
          <a:prstGeom prst="rect">
            <a:avLst/>
          </a:prstGeom>
        </p:spPr>
      </p:pic>
      <p:pic>
        <p:nvPicPr>
          <p:cNvPr id="5" name="Kép 4" descr="DSCN7267.JPG"/>
          <p:cNvPicPr>
            <a:picLocks noChangeAspect="1"/>
          </p:cNvPicPr>
          <p:nvPr/>
        </p:nvPicPr>
        <p:blipFill>
          <a:blip r:embed="rId3" cstate="print"/>
          <a:stretch>
            <a:fillRect/>
          </a:stretch>
        </p:blipFill>
        <p:spPr>
          <a:xfrm>
            <a:off x="4715677" y="3284984"/>
            <a:ext cx="3936438"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endParaRPr lang="hu-HU" sz="3600" dirty="0"/>
          </a:p>
        </p:txBody>
      </p:sp>
      <p:pic>
        <p:nvPicPr>
          <p:cNvPr id="4" name="Tartalom helye 3" descr="20110204anapfotoj2.jpg"/>
          <p:cNvPicPr>
            <a:picLocks noGrp="1" noChangeAspect="1"/>
          </p:cNvPicPr>
          <p:nvPr>
            <p:ph idx="1"/>
          </p:nvPr>
        </p:nvPicPr>
        <p:blipFill>
          <a:blip r:embed="rId2" cstate="print"/>
          <a:stretch>
            <a:fillRect/>
          </a:stretch>
        </p:blipFill>
        <p:spPr>
          <a:xfrm>
            <a:off x="323092" y="1119656"/>
            <a:ext cx="2211522" cy="1842935"/>
          </a:xfrm>
        </p:spPr>
      </p:pic>
      <p:pic>
        <p:nvPicPr>
          <p:cNvPr id="5" name="Kép 4" descr="bekak1.jpg"/>
          <p:cNvPicPr>
            <a:picLocks noChangeAspect="1"/>
          </p:cNvPicPr>
          <p:nvPr/>
        </p:nvPicPr>
        <p:blipFill>
          <a:blip r:embed="rId3" cstate="print"/>
          <a:stretch>
            <a:fillRect/>
          </a:stretch>
        </p:blipFill>
        <p:spPr>
          <a:xfrm>
            <a:off x="2987824" y="752660"/>
            <a:ext cx="3577580" cy="2011395"/>
          </a:xfrm>
          <a:prstGeom prst="rect">
            <a:avLst/>
          </a:prstGeom>
        </p:spPr>
      </p:pic>
      <p:pic>
        <p:nvPicPr>
          <p:cNvPr id="6" name="Kép 5" descr="frog_wallpaper_66.jpg"/>
          <p:cNvPicPr>
            <a:picLocks noChangeAspect="1"/>
          </p:cNvPicPr>
          <p:nvPr/>
        </p:nvPicPr>
        <p:blipFill>
          <a:blip r:embed="rId4" cstate="print"/>
          <a:stretch>
            <a:fillRect/>
          </a:stretch>
        </p:blipFill>
        <p:spPr>
          <a:xfrm>
            <a:off x="1259829" y="2406251"/>
            <a:ext cx="3920699" cy="2257372"/>
          </a:xfrm>
          <a:prstGeom prst="rect">
            <a:avLst/>
          </a:prstGeom>
        </p:spPr>
      </p:pic>
      <p:pic>
        <p:nvPicPr>
          <p:cNvPr id="7" name="Kép 6" descr="pirosbekak.jpg"/>
          <p:cNvPicPr>
            <a:picLocks noChangeAspect="1"/>
          </p:cNvPicPr>
          <p:nvPr/>
        </p:nvPicPr>
        <p:blipFill>
          <a:blip r:embed="rId5" cstate="print"/>
          <a:stretch>
            <a:fillRect/>
          </a:stretch>
        </p:blipFill>
        <p:spPr>
          <a:xfrm>
            <a:off x="392190" y="4624650"/>
            <a:ext cx="3236491" cy="2055172"/>
          </a:xfrm>
          <a:prstGeom prst="rect">
            <a:avLst/>
          </a:prstGeom>
        </p:spPr>
      </p:pic>
      <p:pic>
        <p:nvPicPr>
          <p:cNvPr id="8" name="Kép 7" descr="1340871_5ebdc2c0b8ad1f053ac8ff76bd531c91_wm.jpg"/>
          <p:cNvPicPr>
            <a:picLocks noChangeAspect="1"/>
          </p:cNvPicPr>
          <p:nvPr/>
        </p:nvPicPr>
        <p:blipFill>
          <a:blip r:embed="rId6" cstate="print"/>
          <a:stretch>
            <a:fillRect/>
          </a:stretch>
        </p:blipFill>
        <p:spPr>
          <a:xfrm>
            <a:off x="5261595" y="3923156"/>
            <a:ext cx="3289548" cy="2361164"/>
          </a:xfrm>
          <a:prstGeom prst="rect">
            <a:avLst/>
          </a:prstGeom>
        </p:spPr>
      </p:pic>
      <p:pic>
        <p:nvPicPr>
          <p:cNvPr id="9" name="Kép 8" descr="images.jpg"/>
          <p:cNvPicPr>
            <a:picLocks noChangeAspect="1"/>
          </p:cNvPicPr>
          <p:nvPr/>
        </p:nvPicPr>
        <p:blipFill>
          <a:blip r:embed="rId7" cstate="print"/>
          <a:stretch>
            <a:fillRect/>
          </a:stretch>
        </p:blipFill>
        <p:spPr>
          <a:xfrm>
            <a:off x="6084168" y="1916832"/>
            <a:ext cx="2466975" cy="18478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1268760"/>
            <a:ext cx="8229600" cy="1143000"/>
          </a:xfrm>
        </p:spPr>
        <p:txBody>
          <a:bodyPr>
            <a:noAutofit/>
          </a:bodyPr>
          <a:lstStyle/>
          <a:p>
            <a:r>
              <a:rPr lang="hu-HU" sz="4800" dirty="0" smtClean="0"/>
              <a:t>MAGYARORSZÁGON </a:t>
            </a:r>
            <a:br>
              <a:rPr lang="hu-HU" sz="4800" dirty="0" smtClean="0"/>
            </a:br>
            <a:r>
              <a:rPr lang="hu-HU" sz="4800" dirty="0" smtClean="0">
                <a:solidFill>
                  <a:srgbClr val="FF0000"/>
                </a:solidFill>
              </a:rPr>
              <a:t>MINDEN </a:t>
            </a:r>
            <a:r>
              <a:rPr lang="hu-HU" sz="4800" dirty="0" smtClean="0"/>
              <a:t>BÉKAFAJ</a:t>
            </a:r>
            <a:r>
              <a:rPr lang="hu-HU" sz="4800" dirty="0" smtClean="0">
                <a:solidFill>
                  <a:srgbClr val="FF0000"/>
                </a:solidFill>
              </a:rPr>
              <a:t> </a:t>
            </a:r>
            <a:br>
              <a:rPr lang="hu-HU" sz="4800" dirty="0" smtClean="0">
                <a:solidFill>
                  <a:srgbClr val="FF0000"/>
                </a:solidFill>
              </a:rPr>
            </a:br>
            <a:r>
              <a:rPr lang="hu-HU" sz="4800" b="1" dirty="0" smtClean="0">
                <a:solidFill>
                  <a:srgbClr val="FF0000"/>
                </a:solidFill>
              </a:rPr>
              <a:t>VÉDETT!</a:t>
            </a:r>
            <a:endParaRPr lang="hu-HU" sz="4800" b="1" dirty="0"/>
          </a:p>
        </p:txBody>
      </p:sp>
      <p:pic>
        <p:nvPicPr>
          <p:cNvPr id="2050" name="Picture 2" descr="KÃ©ptalÃ¡lat a kÃ¶vetkezÅre: âkermit muppet showâ"/>
          <p:cNvPicPr>
            <a:picLocks noChangeAspect="1" noChangeArrowheads="1"/>
          </p:cNvPicPr>
          <p:nvPr/>
        </p:nvPicPr>
        <p:blipFill>
          <a:blip r:embed="rId2" cstate="print"/>
          <a:srcRect/>
          <a:stretch>
            <a:fillRect/>
          </a:stretch>
        </p:blipFill>
        <p:spPr bwMode="auto">
          <a:xfrm>
            <a:off x="3491880" y="2996952"/>
            <a:ext cx="2247900" cy="33432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pcsolÃ³dÃ³ kÃ©p"/>
          <p:cNvPicPr>
            <a:picLocks noChangeAspect="1" noChangeArrowheads="1"/>
          </p:cNvPicPr>
          <p:nvPr/>
        </p:nvPicPr>
        <p:blipFill>
          <a:blip r:embed="rId2" cstate="print"/>
          <a:srcRect/>
          <a:stretch>
            <a:fillRect/>
          </a:stretch>
        </p:blipFill>
        <p:spPr bwMode="auto">
          <a:xfrm>
            <a:off x="1331640" y="1491606"/>
            <a:ext cx="6480720" cy="5014032"/>
          </a:xfrm>
          <a:prstGeom prst="rect">
            <a:avLst/>
          </a:prstGeom>
          <a:noFill/>
        </p:spPr>
      </p:pic>
      <p:sp>
        <p:nvSpPr>
          <p:cNvPr id="3" name="Szövegdoboz 2"/>
          <p:cNvSpPr txBox="1"/>
          <p:nvPr/>
        </p:nvSpPr>
        <p:spPr>
          <a:xfrm>
            <a:off x="74970" y="188640"/>
            <a:ext cx="9231886" cy="1015663"/>
          </a:xfrm>
          <a:prstGeom prst="rect">
            <a:avLst/>
          </a:prstGeom>
          <a:noFill/>
        </p:spPr>
        <p:txBody>
          <a:bodyPr wrap="none" rtlCol="0">
            <a:spAutoFit/>
          </a:bodyPr>
          <a:lstStyle/>
          <a:p>
            <a:pPr algn="ctr"/>
            <a:r>
              <a:rPr lang="hu-HU" sz="2000" b="1" dirty="0" smtClean="0">
                <a:solidFill>
                  <a:schemeClr val="accent3">
                    <a:lumMod val="50000"/>
                  </a:schemeClr>
                </a:solidFill>
              </a:rPr>
              <a:t>A békák gerinces állatok. Fő testrészeik: fej, nyak, törzs, végtagok.</a:t>
            </a:r>
          </a:p>
          <a:p>
            <a:pPr algn="ctr"/>
            <a:r>
              <a:rPr lang="hu-HU" sz="2000" b="1" dirty="0" smtClean="0">
                <a:solidFill>
                  <a:schemeClr val="accent3">
                    <a:lumMod val="50000"/>
                  </a:schemeClr>
                </a:solidFill>
              </a:rPr>
              <a:t>Négy lábuk közül az első kettő rövidebb, a két hátsó hosszabb, ezek izmos ugrólábak. </a:t>
            </a:r>
          </a:p>
          <a:p>
            <a:pPr algn="ctr"/>
            <a:r>
              <a:rPr lang="hu-HU" sz="2000" b="1" dirty="0" smtClean="0">
                <a:solidFill>
                  <a:schemeClr val="accent3">
                    <a:lumMod val="50000"/>
                  </a:schemeClr>
                </a:solidFill>
              </a:rPr>
              <a:t>Ujjaik között úszóhártya van, ezért kitűnő úszók. </a:t>
            </a:r>
            <a:endParaRPr lang="hu-HU" sz="20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KapcsolÃ³dÃ³ kÃ©p"/>
          <p:cNvPicPr>
            <a:picLocks noChangeAspect="1" noChangeArrowheads="1"/>
          </p:cNvPicPr>
          <p:nvPr/>
        </p:nvPicPr>
        <p:blipFill>
          <a:blip r:embed="rId2" cstate="print"/>
          <a:srcRect/>
          <a:stretch>
            <a:fillRect/>
          </a:stretch>
        </p:blipFill>
        <p:spPr bwMode="auto">
          <a:xfrm>
            <a:off x="467544" y="836712"/>
            <a:ext cx="4608512" cy="4608512"/>
          </a:xfrm>
          <a:prstGeom prst="rect">
            <a:avLst/>
          </a:prstGeom>
          <a:noFill/>
        </p:spPr>
      </p:pic>
      <p:sp>
        <p:nvSpPr>
          <p:cNvPr id="4" name="Szövegdoboz 3"/>
          <p:cNvSpPr txBox="1"/>
          <p:nvPr/>
        </p:nvSpPr>
        <p:spPr>
          <a:xfrm>
            <a:off x="5652120" y="1124744"/>
            <a:ext cx="2907591" cy="523220"/>
          </a:xfrm>
          <a:prstGeom prst="rect">
            <a:avLst/>
          </a:prstGeom>
          <a:noFill/>
        </p:spPr>
        <p:txBody>
          <a:bodyPr wrap="none" rtlCol="0">
            <a:spAutoFit/>
          </a:bodyPr>
          <a:lstStyle/>
          <a:p>
            <a:r>
              <a:rPr lang="hu-HU" sz="2800" b="1" dirty="0" smtClean="0">
                <a:solidFill>
                  <a:schemeClr val="accent3">
                    <a:lumMod val="50000"/>
                  </a:schemeClr>
                </a:solidFill>
              </a:rPr>
              <a:t>rövid mellső lábak</a:t>
            </a:r>
            <a:endParaRPr lang="hu-HU" sz="2800" b="1" dirty="0">
              <a:solidFill>
                <a:schemeClr val="accent3">
                  <a:lumMod val="50000"/>
                </a:schemeClr>
              </a:solidFill>
            </a:endParaRPr>
          </a:p>
        </p:txBody>
      </p:sp>
      <p:cxnSp>
        <p:nvCxnSpPr>
          <p:cNvPr id="6" name="Egyenes összekötő nyíllal 5"/>
          <p:cNvCxnSpPr/>
          <p:nvPr/>
        </p:nvCxnSpPr>
        <p:spPr>
          <a:xfrm flipH="1">
            <a:off x="3419872" y="1556792"/>
            <a:ext cx="216024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5273004" y="3789040"/>
            <a:ext cx="3870996" cy="523220"/>
          </a:xfrm>
          <a:prstGeom prst="rect">
            <a:avLst/>
          </a:prstGeom>
          <a:noFill/>
        </p:spPr>
        <p:txBody>
          <a:bodyPr wrap="none" rtlCol="0">
            <a:spAutoFit/>
          </a:bodyPr>
          <a:lstStyle/>
          <a:p>
            <a:r>
              <a:rPr lang="hu-HU" sz="2800" b="1" dirty="0" smtClean="0">
                <a:solidFill>
                  <a:schemeClr val="tx2"/>
                </a:solidFill>
              </a:rPr>
              <a:t>hosszú, izmos ugrólábak </a:t>
            </a:r>
            <a:endParaRPr lang="hu-HU" sz="2800" b="1" dirty="0">
              <a:solidFill>
                <a:schemeClr val="tx2"/>
              </a:solidFill>
            </a:endParaRPr>
          </a:p>
        </p:txBody>
      </p:sp>
      <p:cxnSp>
        <p:nvCxnSpPr>
          <p:cNvPr id="15" name="Egyenes összekötő nyíllal 14"/>
          <p:cNvCxnSpPr/>
          <p:nvPr/>
        </p:nvCxnSpPr>
        <p:spPr>
          <a:xfrm flipH="1" flipV="1">
            <a:off x="3203848" y="3501008"/>
            <a:ext cx="2016224"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Szövegdoboz 15"/>
          <p:cNvSpPr txBox="1"/>
          <p:nvPr/>
        </p:nvSpPr>
        <p:spPr>
          <a:xfrm>
            <a:off x="5724128" y="5877272"/>
            <a:ext cx="2494786" cy="523220"/>
          </a:xfrm>
          <a:prstGeom prst="rect">
            <a:avLst/>
          </a:prstGeom>
          <a:noFill/>
        </p:spPr>
        <p:txBody>
          <a:bodyPr wrap="none" rtlCol="0">
            <a:spAutoFit/>
          </a:bodyPr>
          <a:lstStyle/>
          <a:p>
            <a:r>
              <a:rPr lang="hu-HU" sz="2800" b="1" dirty="0" smtClean="0">
                <a:solidFill>
                  <a:schemeClr val="accent6">
                    <a:lumMod val="75000"/>
                  </a:schemeClr>
                </a:solidFill>
              </a:rPr>
              <a:t>úszóhártyás láb</a:t>
            </a:r>
            <a:endParaRPr lang="hu-HU" sz="2800" b="1" dirty="0">
              <a:solidFill>
                <a:schemeClr val="accent6">
                  <a:lumMod val="75000"/>
                </a:schemeClr>
              </a:solidFill>
            </a:endParaRPr>
          </a:p>
        </p:txBody>
      </p:sp>
      <p:cxnSp>
        <p:nvCxnSpPr>
          <p:cNvPr id="18" name="Egyenes összekötő nyíllal 17"/>
          <p:cNvCxnSpPr/>
          <p:nvPr/>
        </p:nvCxnSpPr>
        <p:spPr>
          <a:xfrm flipH="1" flipV="1">
            <a:off x="3491880" y="5085184"/>
            <a:ext cx="2088232"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Szövegdoboz 18"/>
          <p:cNvSpPr txBox="1"/>
          <p:nvPr/>
        </p:nvSpPr>
        <p:spPr>
          <a:xfrm>
            <a:off x="495324" y="5410680"/>
            <a:ext cx="4180568" cy="1815882"/>
          </a:xfrm>
          <a:prstGeom prst="rect">
            <a:avLst/>
          </a:prstGeom>
          <a:noFill/>
        </p:spPr>
        <p:txBody>
          <a:bodyPr wrap="none" rtlCol="0">
            <a:spAutoFit/>
          </a:bodyPr>
          <a:lstStyle/>
          <a:p>
            <a:r>
              <a:rPr lang="hu-HU" sz="2800" b="1" dirty="0" smtClean="0">
                <a:solidFill>
                  <a:schemeClr val="accent6">
                    <a:lumMod val="75000"/>
                  </a:schemeClr>
                </a:solidFill>
              </a:rPr>
              <a:t>Tüdővel és a bőrükön </a:t>
            </a:r>
          </a:p>
          <a:p>
            <a:r>
              <a:rPr lang="hu-HU" sz="2800" b="1" dirty="0" smtClean="0">
                <a:solidFill>
                  <a:schemeClr val="accent6">
                    <a:lumMod val="75000"/>
                  </a:schemeClr>
                </a:solidFill>
              </a:rPr>
              <a:t>keresztül lélegeznek</a:t>
            </a:r>
            <a:r>
              <a:rPr lang="hu-HU" sz="2800" b="1" dirty="0">
                <a:solidFill>
                  <a:schemeClr val="accent6">
                    <a:lumMod val="75000"/>
                  </a:schemeClr>
                </a:solidFill>
              </a:rPr>
              <a:t>, ezért </a:t>
            </a:r>
            <a:endParaRPr lang="hu-HU" sz="2800" b="1" dirty="0" smtClean="0">
              <a:solidFill>
                <a:schemeClr val="accent6">
                  <a:lumMod val="75000"/>
                </a:schemeClr>
              </a:solidFill>
            </a:endParaRPr>
          </a:p>
          <a:p>
            <a:r>
              <a:rPr lang="hu-HU" sz="2800" b="1" dirty="0" smtClean="0">
                <a:solidFill>
                  <a:schemeClr val="accent6">
                    <a:lumMod val="75000"/>
                  </a:schemeClr>
                </a:solidFill>
              </a:rPr>
              <a:t>bőrük </a:t>
            </a:r>
            <a:r>
              <a:rPr lang="hu-HU" sz="2800" b="1" dirty="0">
                <a:solidFill>
                  <a:schemeClr val="accent6">
                    <a:lumMod val="75000"/>
                  </a:schemeClr>
                </a:solidFill>
              </a:rPr>
              <a:t>nyálkás. </a:t>
            </a:r>
          </a:p>
          <a:p>
            <a:r>
              <a:rPr lang="hu-HU" sz="2800" b="1" dirty="0" smtClean="0">
                <a:solidFill>
                  <a:schemeClr val="accent6">
                    <a:lumMod val="75000"/>
                  </a:schemeClr>
                </a:solidFill>
              </a:rPr>
              <a:t>.</a:t>
            </a:r>
            <a:endParaRPr lang="hu-HU" sz="2800" b="1" dirty="0" smtClean="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békaszáj.jpg"/>
          <p:cNvPicPr>
            <a:picLocks noChangeAspect="1"/>
          </p:cNvPicPr>
          <p:nvPr/>
        </p:nvPicPr>
        <p:blipFill>
          <a:blip r:embed="rId2" cstate="print"/>
          <a:stretch>
            <a:fillRect/>
          </a:stretch>
        </p:blipFill>
        <p:spPr>
          <a:xfrm>
            <a:off x="28575" y="19050"/>
            <a:ext cx="9086850" cy="6819900"/>
          </a:xfrm>
          <a:prstGeom prst="rect">
            <a:avLst/>
          </a:prstGeom>
        </p:spPr>
      </p:pic>
      <p:sp>
        <p:nvSpPr>
          <p:cNvPr id="3" name="Szövegdoboz 2"/>
          <p:cNvSpPr txBox="1"/>
          <p:nvPr/>
        </p:nvSpPr>
        <p:spPr>
          <a:xfrm>
            <a:off x="251520" y="260648"/>
            <a:ext cx="4159857" cy="584775"/>
          </a:xfrm>
          <a:prstGeom prst="rect">
            <a:avLst/>
          </a:prstGeom>
          <a:noFill/>
        </p:spPr>
        <p:txBody>
          <a:bodyPr wrap="none" rtlCol="0">
            <a:spAutoFit/>
          </a:bodyPr>
          <a:lstStyle/>
          <a:p>
            <a:r>
              <a:rPr lang="hu-HU" sz="3200" b="1" dirty="0" smtClean="0">
                <a:solidFill>
                  <a:srgbClr val="FFC000"/>
                </a:solidFill>
              </a:rPr>
              <a:t>Nagy, kidülledő szemek</a:t>
            </a:r>
            <a:endParaRPr lang="hu-HU" sz="3200" b="1" dirty="0">
              <a:solidFill>
                <a:srgbClr val="FFC000"/>
              </a:solidFill>
            </a:endParaRPr>
          </a:p>
        </p:txBody>
      </p:sp>
      <p:sp>
        <p:nvSpPr>
          <p:cNvPr id="4" name="Szövegdoboz 3"/>
          <p:cNvSpPr txBox="1"/>
          <p:nvPr/>
        </p:nvSpPr>
        <p:spPr>
          <a:xfrm>
            <a:off x="2627784" y="4293096"/>
            <a:ext cx="3589188" cy="707886"/>
          </a:xfrm>
          <a:prstGeom prst="rect">
            <a:avLst/>
          </a:prstGeom>
          <a:noFill/>
        </p:spPr>
        <p:txBody>
          <a:bodyPr wrap="none" rtlCol="0">
            <a:spAutoFit/>
          </a:bodyPr>
          <a:lstStyle/>
          <a:p>
            <a:r>
              <a:rPr lang="hu-HU" sz="4000" b="1" dirty="0" smtClean="0">
                <a:solidFill>
                  <a:srgbClr val="FFC000"/>
                </a:solidFill>
              </a:rPr>
              <a:t>Széles szájnyílás</a:t>
            </a:r>
            <a:endParaRPr lang="hu-HU" sz="4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KÖRNYEZETISMERET\Környezetünk titkai 4 ábrák\Víz, vízpart ábrák\béka vadászik 4png.png"/>
          <p:cNvPicPr>
            <a:picLocks noChangeAspect="1" noChangeArrowheads="1"/>
          </p:cNvPicPr>
          <p:nvPr/>
        </p:nvPicPr>
        <p:blipFill>
          <a:blip r:embed="rId2" cstate="print"/>
          <a:srcRect/>
          <a:stretch>
            <a:fillRect/>
          </a:stretch>
        </p:blipFill>
        <p:spPr bwMode="auto">
          <a:xfrm>
            <a:off x="0" y="1313254"/>
            <a:ext cx="9144000" cy="4231491"/>
          </a:xfrm>
          <a:prstGeom prst="rect">
            <a:avLst/>
          </a:prstGeom>
          <a:noFill/>
        </p:spPr>
      </p:pic>
      <p:sp>
        <p:nvSpPr>
          <p:cNvPr id="3" name="Szövegdoboz 2"/>
          <p:cNvSpPr txBox="1"/>
          <p:nvPr/>
        </p:nvSpPr>
        <p:spPr>
          <a:xfrm>
            <a:off x="1331640" y="332656"/>
            <a:ext cx="6329681" cy="646331"/>
          </a:xfrm>
          <a:prstGeom prst="rect">
            <a:avLst/>
          </a:prstGeom>
          <a:noFill/>
        </p:spPr>
        <p:txBody>
          <a:bodyPr wrap="none" rtlCol="0">
            <a:spAutoFit/>
          </a:bodyPr>
          <a:lstStyle/>
          <a:p>
            <a:r>
              <a:rPr lang="hu-HU" sz="3600" b="1" dirty="0" smtClean="0">
                <a:solidFill>
                  <a:schemeClr val="accent3">
                    <a:lumMod val="50000"/>
                  </a:schemeClr>
                </a:solidFill>
              </a:rPr>
              <a:t>Hosszú, ragadós, kiölthető nyelv</a:t>
            </a:r>
            <a:endParaRPr lang="hu-HU" sz="36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43508" y="116632"/>
            <a:ext cx="8784976" cy="1384995"/>
          </a:xfrm>
          <a:prstGeom prst="rect">
            <a:avLst/>
          </a:prstGeom>
          <a:noFill/>
        </p:spPr>
        <p:txBody>
          <a:bodyPr wrap="square" rtlCol="0">
            <a:spAutoFit/>
          </a:bodyPr>
          <a:lstStyle/>
          <a:p>
            <a:pPr algn="ctr"/>
            <a:r>
              <a:rPr lang="hu-HU" sz="2800" b="1" dirty="0" smtClean="0">
                <a:solidFill>
                  <a:schemeClr val="accent3">
                    <a:lumMod val="50000"/>
                  </a:schemeClr>
                </a:solidFill>
              </a:rPr>
              <a:t>Ragadozók</a:t>
            </a:r>
            <a:r>
              <a:rPr lang="hu-HU" sz="2800" b="1" dirty="0" smtClean="0">
                <a:solidFill>
                  <a:schemeClr val="accent3">
                    <a:lumMod val="50000"/>
                  </a:schemeClr>
                </a:solidFill>
              </a:rPr>
              <a:t>. Elsősorban </a:t>
            </a:r>
            <a:r>
              <a:rPr lang="hu-HU" sz="2800" b="1" dirty="0" smtClean="0">
                <a:solidFill>
                  <a:schemeClr val="accent3">
                    <a:lumMod val="50000"/>
                  </a:schemeClr>
                </a:solidFill>
              </a:rPr>
              <a:t>rovarokkal, férgekkel  táplálkoznak, </a:t>
            </a:r>
          </a:p>
          <a:p>
            <a:pPr algn="ctr"/>
            <a:r>
              <a:rPr lang="hu-HU" sz="2800" b="1" dirty="0" smtClean="0">
                <a:solidFill>
                  <a:schemeClr val="accent3">
                    <a:lumMod val="50000"/>
                  </a:schemeClr>
                </a:solidFill>
              </a:rPr>
              <a:t>de bármit megesznek, ami kisebb náluk, és </a:t>
            </a:r>
            <a:r>
              <a:rPr lang="hu-HU" sz="2800" b="1" dirty="0" smtClean="0">
                <a:solidFill>
                  <a:schemeClr val="accent3">
                    <a:lumMod val="50000"/>
                  </a:schemeClr>
                </a:solidFill>
              </a:rPr>
              <a:t>mozog… </a:t>
            </a:r>
            <a:endParaRPr lang="hu-HU" sz="2800" b="1" dirty="0" smtClean="0">
              <a:solidFill>
                <a:schemeClr val="accent3">
                  <a:lumMod val="50000"/>
                </a:schemeClr>
              </a:solidFill>
            </a:endParaRPr>
          </a:p>
        </p:txBody>
      </p:sp>
      <p:pic>
        <p:nvPicPr>
          <p:cNvPr id="35844" name="Picture 4" descr="mi tÃ¡plÃ¡lja a bÃ©kÃ¡t a tÃ³ban"/>
          <p:cNvPicPr>
            <a:picLocks noChangeAspect="1" noChangeArrowheads="1"/>
          </p:cNvPicPr>
          <p:nvPr/>
        </p:nvPicPr>
        <p:blipFill>
          <a:blip r:embed="rId2" cstate="print"/>
          <a:srcRect/>
          <a:stretch>
            <a:fillRect/>
          </a:stretch>
        </p:blipFill>
        <p:spPr bwMode="auto">
          <a:xfrm>
            <a:off x="683568" y="1628800"/>
            <a:ext cx="7934358" cy="48928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KapcsolÃ³dÃ³ kÃ©p"/>
          <p:cNvPicPr>
            <a:picLocks noChangeAspect="1" noChangeArrowheads="1"/>
          </p:cNvPicPr>
          <p:nvPr/>
        </p:nvPicPr>
        <p:blipFill>
          <a:blip r:embed="rId2" cstate="print"/>
          <a:srcRect/>
          <a:stretch>
            <a:fillRect/>
          </a:stretch>
        </p:blipFill>
        <p:spPr bwMode="auto">
          <a:xfrm>
            <a:off x="3995936" y="188640"/>
            <a:ext cx="4968552" cy="4748517"/>
          </a:xfrm>
          <a:prstGeom prst="rect">
            <a:avLst/>
          </a:prstGeom>
          <a:noFill/>
        </p:spPr>
      </p:pic>
      <p:pic>
        <p:nvPicPr>
          <p:cNvPr id="3" name="Picture 8" descr="KapcsolÃ³dÃ³ kÃ©p"/>
          <p:cNvPicPr>
            <a:picLocks noChangeAspect="1" noChangeArrowheads="1"/>
          </p:cNvPicPr>
          <p:nvPr/>
        </p:nvPicPr>
        <p:blipFill>
          <a:blip r:embed="rId3" cstate="print"/>
          <a:srcRect/>
          <a:stretch>
            <a:fillRect/>
          </a:stretch>
        </p:blipFill>
        <p:spPr bwMode="auto">
          <a:xfrm>
            <a:off x="179512" y="2996952"/>
            <a:ext cx="5343351" cy="3584498"/>
          </a:xfrm>
          <a:prstGeom prst="rect">
            <a:avLst/>
          </a:prstGeom>
          <a:noFill/>
        </p:spPr>
      </p:pic>
      <p:sp>
        <p:nvSpPr>
          <p:cNvPr id="4" name="Szövegdoboz 3"/>
          <p:cNvSpPr txBox="1"/>
          <p:nvPr/>
        </p:nvSpPr>
        <p:spPr>
          <a:xfrm>
            <a:off x="525854" y="404664"/>
            <a:ext cx="3575787" cy="1754326"/>
          </a:xfrm>
          <a:prstGeom prst="rect">
            <a:avLst/>
          </a:prstGeom>
          <a:noFill/>
        </p:spPr>
        <p:txBody>
          <a:bodyPr wrap="none" rtlCol="0">
            <a:spAutoFit/>
          </a:bodyPr>
          <a:lstStyle/>
          <a:p>
            <a:r>
              <a:rPr lang="hu-HU" sz="3600" b="1" dirty="0" smtClean="0">
                <a:solidFill>
                  <a:schemeClr val="accent3">
                    <a:lumMod val="50000"/>
                  </a:schemeClr>
                </a:solidFill>
              </a:rPr>
              <a:t>…akár </a:t>
            </a:r>
            <a:r>
              <a:rPr lang="hu-HU" sz="3600" b="1" dirty="0">
                <a:solidFill>
                  <a:schemeClr val="accent3">
                    <a:lumMod val="50000"/>
                  </a:schemeClr>
                </a:solidFill>
              </a:rPr>
              <a:t>egy másik </a:t>
            </a:r>
            <a:endParaRPr lang="hu-HU" sz="3600" b="1" dirty="0" smtClean="0">
              <a:solidFill>
                <a:schemeClr val="accent3">
                  <a:lumMod val="50000"/>
                </a:schemeClr>
              </a:solidFill>
            </a:endParaRPr>
          </a:p>
          <a:p>
            <a:r>
              <a:rPr lang="hu-HU" sz="3600" b="1" dirty="0" smtClean="0">
                <a:solidFill>
                  <a:schemeClr val="accent3">
                    <a:lumMod val="50000"/>
                  </a:schemeClr>
                </a:solidFill>
              </a:rPr>
              <a:t>békát </a:t>
            </a:r>
            <a:r>
              <a:rPr lang="hu-HU" sz="3600" b="1" dirty="0">
                <a:solidFill>
                  <a:schemeClr val="accent3">
                    <a:lumMod val="50000"/>
                  </a:schemeClr>
                </a:solidFill>
              </a:rPr>
              <a:t>is.</a:t>
            </a:r>
          </a:p>
          <a:p>
            <a:endParaRPr lang="hu-HU" sz="3600" dirty="0"/>
          </a:p>
        </p:txBody>
      </p:sp>
    </p:spTree>
    <p:extLst>
      <p:ext uri="{BB962C8B-B14F-4D97-AF65-F5344CB8AC3E}">
        <p14:creationId xmlns:p14="http://schemas.microsoft.com/office/powerpoint/2010/main" val="11758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467544" y="188640"/>
            <a:ext cx="7992888" cy="1015663"/>
          </a:xfrm>
          <a:prstGeom prst="rect">
            <a:avLst/>
          </a:prstGeom>
          <a:noFill/>
        </p:spPr>
        <p:txBody>
          <a:bodyPr wrap="square" rtlCol="0">
            <a:spAutoFit/>
          </a:bodyPr>
          <a:lstStyle/>
          <a:p>
            <a:r>
              <a:rPr lang="hu-HU" sz="2000" b="1" dirty="0">
                <a:solidFill>
                  <a:schemeClr val="accent3">
                    <a:lumMod val="50000"/>
                  </a:schemeClr>
                </a:solidFill>
              </a:rPr>
              <a:t>Kétéltűeknek nevezzük őket, mert lárva korukban kopoltyúval, kifejlett korukban tüdővel lélegeznek, és </a:t>
            </a:r>
            <a:r>
              <a:rPr lang="hu-HU" sz="2000" b="1" dirty="0" smtClean="0">
                <a:solidFill>
                  <a:schemeClr val="accent3">
                    <a:lumMod val="50000"/>
                  </a:schemeClr>
                </a:solidFill>
              </a:rPr>
              <a:t>mert </a:t>
            </a:r>
            <a:r>
              <a:rPr lang="hu-HU" sz="2000" b="1" dirty="0" smtClean="0">
                <a:solidFill>
                  <a:schemeClr val="accent3">
                    <a:lumMod val="50000"/>
                  </a:schemeClr>
                </a:solidFill>
              </a:rPr>
              <a:t>szaporodásuk </a:t>
            </a:r>
            <a:r>
              <a:rPr lang="hu-HU" sz="2000" b="1" dirty="0" smtClean="0">
                <a:solidFill>
                  <a:schemeClr val="accent3">
                    <a:lumMod val="50000"/>
                  </a:schemeClr>
                </a:solidFill>
              </a:rPr>
              <a:t>vízhez </a:t>
            </a:r>
            <a:r>
              <a:rPr lang="hu-HU" sz="2000" b="1" dirty="0" smtClean="0">
                <a:solidFill>
                  <a:schemeClr val="accent3">
                    <a:lumMod val="50000"/>
                  </a:schemeClr>
                </a:solidFill>
              </a:rPr>
              <a:t>kötődik. </a:t>
            </a:r>
            <a:r>
              <a:rPr lang="hu-HU" sz="2000" b="1" dirty="0">
                <a:solidFill>
                  <a:schemeClr val="accent3">
                    <a:lumMod val="50000"/>
                  </a:schemeClr>
                </a:solidFill>
              </a:rPr>
              <a:t>G</a:t>
            </a:r>
            <a:r>
              <a:rPr lang="hu-HU" sz="2000" b="1" dirty="0" smtClean="0">
                <a:solidFill>
                  <a:schemeClr val="accent3">
                    <a:lumMod val="50000"/>
                  </a:schemeClr>
                </a:solidFill>
              </a:rPr>
              <a:t>yakran a </a:t>
            </a:r>
            <a:r>
              <a:rPr lang="hu-HU" sz="2000" b="1" dirty="0" smtClean="0">
                <a:solidFill>
                  <a:schemeClr val="accent3">
                    <a:lumMod val="50000"/>
                  </a:schemeClr>
                </a:solidFill>
              </a:rPr>
              <a:t>kifejlett </a:t>
            </a:r>
            <a:r>
              <a:rPr lang="hu-HU" sz="2000" b="1" dirty="0" smtClean="0">
                <a:solidFill>
                  <a:schemeClr val="accent3">
                    <a:lumMod val="50000"/>
                  </a:schemeClr>
                </a:solidFill>
              </a:rPr>
              <a:t>békák is a víz közelében maradnak</a:t>
            </a:r>
            <a:r>
              <a:rPr lang="hu-HU" sz="2000" b="1" dirty="0" smtClean="0">
                <a:solidFill>
                  <a:schemeClr val="accent3">
                    <a:lumMod val="50000"/>
                  </a:schemeClr>
                </a:solidFill>
              </a:rPr>
              <a:t>. </a:t>
            </a:r>
            <a:endParaRPr lang="hu-HU" sz="2000" b="1" dirty="0" smtClean="0">
              <a:solidFill>
                <a:schemeClr val="accent3">
                  <a:lumMod val="50000"/>
                </a:schemeClr>
              </a:solidFill>
            </a:endParaRPr>
          </a:p>
        </p:txBody>
      </p:sp>
      <p:pic>
        <p:nvPicPr>
          <p:cNvPr id="28674" name="Picture 2" descr="D:\KÖRNYEZETISMERET\Környezetünk titkai 4 ábrák\Víz, vízpart ábrák\béka fejlődése.jpg"/>
          <p:cNvPicPr>
            <a:picLocks noChangeAspect="1" noChangeArrowheads="1"/>
          </p:cNvPicPr>
          <p:nvPr/>
        </p:nvPicPr>
        <p:blipFill>
          <a:blip r:embed="rId2" cstate="print"/>
          <a:srcRect/>
          <a:stretch>
            <a:fillRect/>
          </a:stretch>
        </p:blipFill>
        <p:spPr bwMode="auto">
          <a:xfrm>
            <a:off x="1979712" y="1268760"/>
            <a:ext cx="5328592" cy="53285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apcsolÃ³dÃ³ kÃ©p"/>
          <p:cNvPicPr>
            <a:picLocks noChangeAspect="1" noChangeArrowheads="1"/>
          </p:cNvPicPr>
          <p:nvPr/>
        </p:nvPicPr>
        <p:blipFill>
          <a:blip r:embed="rId2" cstate="print"/>
          <a:srcRect/>
          <a:stretch>
            <a:fillRect/>
          </a:stretch>
        </p:blipFill>
        <p:spPr bwMode="auto">
          <a:xfrm>
            <a:off x="157840" y="3212976"/>
            <a:ext cx="4562486" cy="3404319"/>
          </a:xfrm>
          <a:prstGeom prst="rect">
            <a:avLst/>
          </a:prstGeom>
          <a:noFill/>
        </p:spPr>
      </p:pic>
      <p:pic>
        <p:nvPicPr>
          <p:cNvPr id="4" name="Picture 12" descr="bÃ©ka ebihal"/>
          <p:cNvPicPr>
            <a:picLocks noChangeAspect="1" noChangeArrowheads="1"/>
          </p:cNvPicPr>
          <p:nvPr/>
        </p:nvPicPr>
        <p:blipFill>
          <a:blip r:embed="rId3" cstate="print"/>
          <a:srcRect/>
          <a:stretch>
            <a:fillRect/>
          </a:stretch>
        </p:blipFill>
        <p:spPr bwMode="auto">
          <a:xfrm>
            <a:off x="4932040" y="116632"/>
            <a:ext cx="4061252" cy="3384376"/>
          </a:xfrm>
          <a:prstGeom prst="rect">
            <a:avLst/>
          </a:prstGeom>
          <a:noFill/>
        </p:spPr>
      </p:pic>
      <p:sp>
        <p:nvSpPr>
          <p:cNvPr id="5" name="Szövegdoboz 4"/>
          <p:cNvSpPr txBox="1"/>
          <p:nvPr/>
        </p:nvSpPr>
        <p:spPr>
          <a:xfrm>
            <a:off x="251520" y="593346"/>
            <a:ext cx="3931525" cy="954107"/>
          </a:xfrm>
          <a:prstGeom prst="rect">
            <a:avLst/>
          </a:prstGeom>
          <a:noFill/>
        </p:spPr>
        <p:txBody>
          <a:bodyPr wrap="none" rtlCol="0">
            <a:spAutoFit/>
          </a:bodyPr>
          <a:lstStyle/>
          <a:p>
            <a:r>
              <a:rPr lang="hu-HU" sz="2800" dirty="0" smtClean="0">
                <a:solidFill>
                  <a:schemeClr val="accent3">
                    <a:lumMod val="50000"/>
                  </a:schemeClr>
                </a:solidFill>
              </a:rPr>
              <a:t>A nőstény békák </a:t>
            </a:r>
          </a:p>
          <a:p>
            <a:r>
              <a:rPr lang="hu-HU" sz="2800" dirty="0" smtClean="0">
                <a:solidFill>
                  <a:schemeClr val="accent3">
                    <a:lumMod val="50000"/>
                  </a:schemeClr>
                </a:solidFill>
              </a:rPr>
              <a:t>petéiket a vízbe rakják le. </a:t>
            </a:r>
          </a:p>
        </p:txBody>
      </p:sp>
      <p:sp>
        <p:nvSpPr>
          <p:cNvPr id="6" name="Szövegdoboz 5"/>
          <p:cNvSpPr txBox="1"/>
          <p:nvPr/>
        </p:nvSpPr>
        <p:spPr>
          <a:xfrm>
            <a:off x="5190460" y="4222637"/>
            <a:ext cx="3120983" cy="954107"/>
          </a:xfrm>
          <a:prstGeom prst="rect">
            <a:avLst/>
          </a:prstGeom>
          <a:noFill/>
        </p:spPr>
        <p:txBody>
          <a:bodyPr wrap="none" rtlCol="0">
            <a:spAutoFit/>
          </a:bodyPr>
          <a:lstStyle/>
          <a:p>
            <a:r>
              <a:rPr lang="hu-HU" sz="2800" dirty="0" smtClean="0">
                <a:solidFill>
                  <a:srgbClr val="2E3917"/>
                </a:solidFill>
              </a:rPr>
              <a:t>Ezekből kelnek ki az </a:t>
            </a:r>
          </a:p>
          <a:p>
            <a:r>
              <a:rPr lang="hu-HU" sz="2800" dirty="0" smtClean="0">
                <a:solidFill>
                  <a:srgbClr val="2E3917"/>
                </a:solidFill>
              </a:rPr>
              <a:t>ebihalak.</a:t>
            </a:r>
          </a:p>
        </p:txBody>
      </p:sp>
    </p:spTree>
    <p:extLst>
      <p:ext uri="{BB962C8B-B14F-4D97-AF65-F5344CB8AC3E}">
        <p14:creationId xmlns:p14="http://schemas.microsoft.com/office/powerpoint/2010/main" val="3977304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378</Words>
  <Application>Microsoft Office PowerPoint</Application>
  <PresentationFormat>Diavetítés a képernyőre (4:3 oldalarány)</PresentationFormat>
  <Paragraphs>47</Paragraphs>
  <Slides>17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17</vt:i4>
      </vt:variant>
    </vt:vector>
  </HeadingPairs>
  <TitlesOfParts>
    <vt:vector size="21" baseType="lpstr">
      <vt:lpstr>Algerian</vt:lpstr>
      <vt:lpstr>Arial</vt:lpstr>
      <vt:lpstr>Calibri</vt:lpstr>
      <vt:lpstr>Office-téma</vt:lpstr>
      <vt:lpstr>Békák Készítette: Jenei Beáta, Huszár Gál Iskola, Debrecen Fotók: internet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Veszélyben</vt:lpstr>
      <vt:lpstr>Segítség</vt:lpstr>
      <vt:lpstr>Békamentés</vt:lpstr>
      <vt:lpstr>PowerPoint-bemutató</vt:lpstr>
      <vt:lpstr>MAGYARORSZÁGON  MINDEN BÉKAFAJ  VÉDETT!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Békák</dc:title>
  <dc:creator>JBetty</dc:creator>
  <cp:lastModifiedBy>JBetty</cp:lastModifiedBy>
  <cp:revision>56</cp:revision>
  <dcterms:created xsi:type="dcterms:W3CDTF">2013-09-12T21:09:53Z</dcterms:created>
  <dcterms:modified xsi:type="dcterms:W3CDTF">2021-03-16T21:23:08Z</dcterms:modified>
</cp:coreProperties>
</file>