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4" r:id="rId7"/>
    <p:sldId id="261" r:id="rId8"/>
    <p:sldId id="265" r:id="rId9"/>
    <p:sldId id="266" r:id="rId10"/>
    <p:sldId id="267" r:id="rId11"/>
    <p:sldId id="268"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6F531100-083C-4214-80CE-9378A9A869DD}" type="datetimeFigureOut">
              <a:rPr lang="hu-HU" smtClean="0"/>
              <a:t>2019. 11. 04.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11924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F531100-083C-4214-80CE-9378A9A869DD}" type="datetimeFigureOut">
              <a:rPr lang="hu-HU" smtClean="0"/>
              <a:t>2019. 11. 04.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375763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F531100-083C-4214-80CE-9378A9A869DD}" type="datetimeFigureOut">
              <a:rPr lang="hu-HU" smtClean="0"/>
              <a:t>2019. 11. 04.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120696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F531100-083C-4214-80CE-9378A9A869DD}" type="datetimeFigureOut">
              <a:rPr lang="hu-HU" smtClean="0"/>
              <a:t>2019. 11. 04.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311368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F531100-083C-4214-80CE-9378A9A869DD}" type="datetimeFigureOut">
              <a:rPr lang="hu-HU" smtClean="0"/>
              <a:t>2019. 11. 04.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277373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F531100-083C-4214-80CE-9378A9A869DD}" type="datetimeFigureOut">
              <a:rPr lang="hu-HU" smtClean="0"/>
              <a:t>2019. 11. 04.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401907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F531100-083C-4214-80CE-9378A9A869DD}" type="datetimeFigureOut">
              <a:rPr lang="hu-HU" smtClean="0"/>
              <a:t>2019. 11. 04.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183542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F531100-083C-4214-80CE-9378A9A869DD}" type="datetimeFigureOut">
              <a:rPr lang="hu-HU" smtClean="0"/>
              <a:t>2019. 11. 04.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251520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F531100-083C-4214-80CE-9378A9A869DD}" type="datetimeFigureOut">
              <a:rPr lang="hu-HU" smtClean="0"/>
              <a:t>2019. 11. 04.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193451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F531100-083C-4214-80CE-9378A9A869DD}" type="datetimeFigureOut">
              <a:rPr lang="hu-HU" smtClean="0"/>
              <a:t>2019. 11. 04.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156096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F531100-083C-4214-80CE-9378A9A869DD}" type="datetimeFigureOut">
              <a:rPr lang="hu-HU" smtClean="0"/>
              <a:t>2019. 11. 04.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2224D9D-BBD3-41C1-BE48-B7C7D4E196BA}" type="slidenum">
              <a:rPr lang="hu-HU" smtClean="0"/>
              <a:t>‹#›</a:t>
            </a:fld>
            <a:endParaRPr lang="hu-HU"/>
          </a:p>
        </p:txBody>
      </p:sp>
    </p:spTree>
    <p:extLst>
      <p:ext uri="{BB962C8B-B14F-4D97-AF65-F5344CB8AC3E}">
        <p14:creationId xmlns:p14="http://schemas.microsoft.com/office/powerpoint/2010/main" val="410824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31100-083C-4214-80CE-9378A9A869DD}" type="datetimeFigureOut">
              <a:rPr lang="hu-HU" smtClean="0"/>
              <a:t>2019. 11. 04.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24D9D-BBD3-41C1-BE48-B7C7D4E196BA}" type="slidenum">
              <a:rPr lang="hu-HU" smtClean="0"/>
              <a:t>‹#›</a:t>
            </a:fld>
            <a:endParaRPr lang="hu-HU"/>
          </a:p>
        </p:txBody>
      </p:sp>
    </p:spTree>
    <p:extLst>
      <p:ext uri="{BB962C8B-B14F-4D97-AF65-F5344CB8AC3E}">
        <p14:creationId xmlns:p14="http://schemas.microsoft.com/office/powerpoint/2010/main" val="191415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adkSg2Hh-g"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b="1" dirty="0" smtClean="0">
                <a:solidFill>
                  <a:srgbClr val="FFC000"/>
                </a:solidFill>
              </a:rPr>
              <a:t>Ostorlábúak</a:t>
            </a:r>
            <a:endParaRPr lang="hu-HU" b="1" dirty="0">
              <a:solidFill>
                <a:srgbClr val="FFC000"/>
              </a:solidFill>
            </a:endParaRPr>
          </a:p>
        </p:txBody>
      </p:sp>
      <p:sp>
        <p:nvSpPr>
          <p:cNvPr id="3" name="Alcím 2"/>
          <p:cNvSpPr>
            <a:spLocks noGrp="1"/>
          </p:cNvSpPr>
          <p:nvPr>
            <p:ph type="subTitle" idx="1"/>
          </p:nvPr>
        </p:nvSpPr>
        <p:spPr>
          <a:xfrm>
            <a:off x="1524000" y="3602038"/>
            <a:ext cx="9144000" cy="2389688"/>
          </a:xfrm>
        </p:spPr>
        <p:txBody>
          <a:bodyPr>
            <a:normAutofit/>
          </a:bodyPr>
          <a:lstStyle/>
          <a:p>
            <a:r>
              <a:rPr lang="hu-HU" sz="2800" b="1" i="1" dirty="0">
                <a:solidFill>
                  <a:srgbClr val="92D050"/>
                </a:solidFill>
              </a:rPr>
              <a:t>„neked tényleg bejönnek a pókok, kígyók, békák, </a:t>
            </a:r>
            <a:r>
              <a:rPr lang="hu-HU" sz="2800" b="1" i="1" dirty="0" err="1">
                <a:solidFill>
                  <a:srgbClr val="92D050"/>
                </a:solidFill>
              </a:rPr>
              <a:t>agámák</a:t>
            </a:r>
            <a:r>
              <a:rPr lang="hu-HU" sz="2800" b="1" i="1" dirty="0">
                <a:solidFill>
                  <a:srgbClr val="92D050"/>
                </a:solidFill>
              </a:rPr>
              <a:t>, gőték, </a:t>
            </a:r>
            <a:r>
              <a:rPr lang="hu-HU" sz="2800" b="1" i="1" dirty="0" err="1">
                <a:solidFill>
                  <a:srgbClr val="92D050"/>
                </a:solidFill>
              </a:rPr>
              <a:t>gekkók</a:t>
            </a:r>
            <a:r>
              <a:rPr lang="hu-HU" sz="2800" b="1" i="1" dirty="0">
                <a:solidFill>
                  <a:srgbClr val="92D050"/>
                </a:solidFill>
              </a:rPr>
              <a:t>, sáskák, ostorlábúak meg más effélék</a:t>
            </a:r>
            <a:r>
              <a:rPr lang="hu-HU" sz="2800" b="1" i="1" dirty="0" smtClean="0">
                <a:solidFill>
                  <a:srgbClr val="92D050"/>
                </a:solidFill>
              </a:rPr>
              <a:t>?”</a:t>
            </a:r>
          </a:p>
          <a:p>
            <a:r>
              <a:rPr lang="hu-HU" dirty="0" smtClean="0">
                <a:solidFill>
                  <a:schemeClr val="accent1">
                    <a:lumMod val="75000"/>
                  </a:schemeClr>
                </a:solidFill>
              </a:rPr>
              <a:t>Idézet a Szitakötő folyóirat 47. szám, 20. oldaláról. (</a:t>
            </a:r>
            <a:r>
              <a:rPr lang="hu-HU" dirty="0" err="1" smtClean="0">
                <a:solidFill>
                  <a:schemeClr val="accent1">
                    <a:lumMod val="75000"/>
                  </a:schemeClr>
                </a:solidFill>
              </a:rPr>
              <a:t>Vibók</a:t>
            </a:r>
            <a:r>
              <a:rPr lang="hu-HU" dirty="0" smtClean="0">
                <a:solidFill>
                  <a:schemeClr val="accent1">
                    <a:lumMod val="75000"/>
                  </a:schemeClr>
                </a:solidFill>
              </a:rPr>
              <a:t> Ildi: Pók-ügy) </a:t>
            </a:r>
          </a:p>
          <a:p>
            <a:r>
              <a:rPr lang="hu-HU" sz="1500" dirty="0" smtClean="0">
                <a:solidFill>
                  <a:schemeClr val="accent1">
                    <a:lumMod val="40000"/>
                    <a:lumOff val="60000"/>
                  </a:schemeClr>
                </a:solidFill>
              </a:rPr>
              <a:t>Készítette: Jenei Beáta</a:t>
            </a:r>
          </a:p>
          <a:p>
            <a:r>
              <a:rPr lang="hu-HU" sz="1500" dirty="0" smtClean="0">
                <a:solidFill>
                  <a:schemeClr val="accent1">
                    <a:lumMod val="40000"/>
                    <a:lumOff val="60000"/>
                  </a:schemeClr>
                </a:solidFill>
              </a:rPr>
              <a:t>Huszár Gál Iskola, Debrecen</a:t>
            </a:r>
          </a:p>
          <a:p>
            <a:r>
              <a:rPr lang="hu-HU" sz="1500" dirty="0" smtClean="0">
                <a:solidFill>
                  <a:schemeClr val="accent1">
                    <a:lumMod val="40000"/>
                    <a:lumOff val="60000"/>
                  </a:schemeClr>
                </a:solidFill>
              </a:rPr>
              <a:t>Fotók: internet</a:t>
            </a:r>
          </a:p>
          <a:p>
            <a:endParaRPr lang="hu-HU" dirty="0"/>
          </a:p>
        </p:txBody>
      </p:sp>
    </p:spTree>
    <p:extLst>
      <p:ext uri="{BB962C8B-B14F-4D97-AF65-F5344CB8AC3E}">
        <p14:creationId xmlns:p14="http://schemas.microsoft.com/office/powerpoint/2010/main" val="2904273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455" y="253999"/>
            <a:ext cx="9499934" cy="6333289"/>
          </a:xfrm>
          <a:prstGeom prst="rect">
            <a:avLst/>
          </a:prstGeom>
        </p:spPr>
      </p:pic>
    </p:spTree>
    <p:extLst>
      <p:ext uri="{BB962C8B-B14F-4D97-AF65-F5344CB8AC3E}">
        <p14:creationId xmlns:p14="http://schemas.microsoft.com/office/powerpoint/2010/main" val="3516510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368" y="375986"/>
            <a:ext cx="8121316" cy="6090988"/>
          </a:xfrm>
          <a:prstGeom prst="rect">
            <a:avLst/>
          </a:prstGeom>
        </p:spPr>
      </p:pic>
    </p:spTree>
    <p:extLst>
      <p:ext uri="{BB962C8B-B14F-4D97-AF65-F5344CB8AC3E}">
        <p14:creationId xmlns:p14="http://schemas.microsoft.com/office/powerpoint/2010/main" val="1785032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000" dirty="0" smtClean="0">
                <a:solidFill>
                  <a:schemeClr val="accent1">
                    <a:lumMod val="20000"/>
                    <a:lumOff val="80000"/>
                  </a:schemeClr>
                </a:solidFill>
              </a:rPr>
              <a:t>Részletek </a:t>
            </a:r>
            <a:r>
              <a:rPr lang="hu-HU" sz="2000" dirty="0" err="1" smtClean="0">
                <a:solidFill>
                  <a:schemeClr val="accent1">
                    <a:lumMod val="20000"/>
                    <a:lumOff val="80000"/>
                  </a:schemeClr>
                </a:solidFill>
              </a:rPr>
              <a:t>Gerald</a:t>
            </a:r>
            <a:r>
              <a:rPr lang="hu-HU" sz="2000" dirty="0" smtClean="0">
                <a:solidFill>
                  <a:schemeClr val="accent1">
                    <a:lumMod val="20000"/>
                    <a:lumOff val="80000"/>
                  </a:schemeClr>
                </a:solidFill>
              </a:rPr>
              <a:t> </a:t>
            </a:r>
            <a:r>
              <a:rPr lang="hu-HU" sz="2000" dirty="0" err="1" smtClean="0">
                <a:solidFill>
                  <a:schemeClr val="accent1">
                    <a:lumMod val="20000"/>
                    <a:lumOff val="80000"/>
                  </a:schemeClr>
                </a:solidFill>
              </a:rPr>
              <a:t>Durrell</a:t>
            </a:r>
            <a:r>
              <a:rPr lang="hu-HU" sz="2000" dirty="0" smtClean="0">
                <a:solidFill>
                  <a:schemeClr val="accent1">
                    <a:lumMod val="20000"/>
                    <a:lumOff val="80000"/>
                  </a:schemeClr>
                </a:solidFill>
              </a:rPr>
              <a:t>: Vadak a vadonban – </a:t>
            </a:r>
            <a:r>
              <a:rPr lang="hu-HU" sz="2000" dirty="0" err="1" smtClean="0">
                <a:solidFill>
                  <a:schemeClr val="accent1">
                    <a:lumMod val="20000"/>
                    <a:lumOff val="80000"/>
                  </a:schemeClr>
                </a:solidFill>
              </a:rPr>
              <a:t>Wilhelmina</a:t>
            </a:r>
            <a:r>
              <a:rPr lang="hu-HU" sz="2000" dirty="0" smtClean="0">
                <a:solidFill>
                  <a:schemeClr val="accent1">
                    <a:lumMod val="20000"/>
                    <a:lumOff val="80000"/>
                  </a:schemeClr>
                </a:solidFill>
              </a:rPr>
              <a:t>, a valóra vált lidércnyomás című írásából. Mezőgazdasági Könyvkiadó Vállalat 1988.</a:t>
            </a:r>
            <a:endParaRPr lang="hu-HU" sz="2000" dirty="0">
              <a:solidFill>
                <a:schemeClr val="accent1">
                  <a:lumMod val="20000"/>
                  <a:lumOff val="80000"/>
                </a:schemeClr>
              </a:solidFill>
            </a:endParaRPr>
          </a:p>
        </p:txBody>
      </p:sp>
      <p:sp>
        <p:nvSpPr>
          <p:cNvPr id="3" name="Tartalom helye 2"/>
          <p:cNvSpPr>
            <a:spLocks noGrp="1"/>
          </p:cNvSpPr>
          <p:nvPr>
            <p:ph idx="1"/>
          </p:nvPr>
        </p:nvSpPr>
        <p:spPr/>
        <p:txBody>
          <a:bodyPr/>
          <a:lstStyle/>
          <a:p>
            <a:r>
              <a:rPr lang="hu-HU" b="1" dirty="0"/>
              <a:t>Hasonlít egy pókhoz, s akkora a teste, mint egy dió, amelyen keresztülment a gőzhenger, és ostyavékony lemezzé lapította. Ehhez a lemezhez olyasvalamik csatlakoznak, amik nagyszámú, hosszú, finom, görbe lábaknak tűnnek. Ezek egy levesestányér pereméig is elérnek. Mindennek tetejébe elöl (ha ilyen élőlényről egyáltalán elmondható, hogy van eleje) két roppant hosszú, karcsú, ostorszerű láb található, amelyek nagyobb példányon elérhetik a harminc centiméteres hosszúságot. Megvan az a képessége, hogy hihetetlen sebességgel és látszólag erőfeszítés nélkül tud </a:t>
            </a:r>
            <a:r>
              <a:rPr lang="hu-HU" b="1" dirty="0" err="1"/>
              <a:t>siklani</a:t>
            </a:r>
            <a:r>
              <a:rPr lang="hu-HU" b="1" dirty="0"/>
              <a:t> előre hátra vagy akár oldalirányba, és visszataszító testét olyan repedésekbe is be tudja préselni, </a:t>
            </a:r>
            <a:r>
              <a:rPr lang="hu-HU" b="1" dirty="0" smtClean="0"/>
              <a:t>amibe aligha </a:t>
            </a:r>
            <a:r>
              <a:rPr lang="hu-HU" b="1" dirty="0"/>
              <a:t>fér bele egy selyempapír.</a:t>
            </a:r>
            <a:endParaRPr lang="hu-HU" dirty="0"/>
          </a:p>
          <a:p>
            <a:endParaRPr lang="hu-HU" dirty="0"/>
          </a:p>
        </p:txBody>
      </p:sp>
    </p:spTree>
    <p:extLst>
      <p:ext uri="{BB962C8B-B14F-4D97-AF65-F5344CB8AC3E}">
        <p14:creationId xmlns:p14="http://schemas.microsoft.com/office/powerpoint/2010/main" val="177474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800" b="1" dirty="0">
                <a:solidFill>
                  <a:schemeClr val="accent1">
                    <a:lumMod val="20000"/>
                    <a:lumOff val="80000"/>
                  </a:schemeClr>
                </a:solidFill>
              </a:rPr>
              <a:t>Ilyen tehát az ostorlábú. Szerencsére teljesen ártalmatlan, hacsak az embernek történetesen nem gyenge a szíve. </a:t>
            </a:r>
            <a:br>
              <a:rPr lang="hu-HU" sz="2800" b="1" dirty="0">
                <a:solidFill>
                  <a:schemeClr val="accent1">
                    <a:lumMod val="20000"/>
                    <a:lumOff val="80000"/>
                  </a:schemeClr>
                </a:solidFill>
              </a:rPr>
            </a:br>
            <a:endParaRPr lang="hu-HU" sz="2800" b="1" dirty="0">
              <a:solidFill>
                <a:schemeClr val="accent1">
                  <a:lumMod val="20000"/>
                  <a:lumOff val="80000"/>
                </a:schemeClr>
              </a:solidFill>
            </a:endParaRP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2559" y="1845595"/>
            <a:ext cx="3263503" cy="4351338"/>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706" y="1845595"/>
            <a:ext cx="5775158" cy="4331368"/>
          </a:xfrm>
          <a:prstGeom prst="rect">
            <a:avLst/>
          </a:prstGeom>
        </p:spPr>
      </p:pic>
    </p:spTree>
    <p:extLst>
      <p:ext uri="{BB962C8B-B14F-4D97-AF65-F5344CB8AC3E}">
        <p14:creationId xmlns:p14="http://schemas.microsoft.com/office/powerpoint/2010/main" val="77426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1678" y="348916"/>
            <a:ext cx="4733277" cy="6311037"/>
          </a:xfrm>
        </p:spPr>
      </p:pic>
      <p:sp>
        <p:nvSpPr>
          <p:cNvPr id="4" name="Szöveg helye 3"/>
          <p:cNvSpPr>
            <a:spLocks noGrp="1"/>
          </p:cNvSpPr>
          <p:nvPr>
            <p:ph type="body" sz="half" idx="2"/>
          </p:nvPr>
        </p:nvSpPr>
        <p:spPr>
          <a:xfrm>
            <a:off x="839787" y="348916"/>
            <a:ext cx="3932237" cy="5389312"/>
          </a:xfrm>
        </p:spPr>
        <p:txBody>
          <a:bodyPr>
            <a:noAutofit/>
          </a:bodyPr>
          <a:lstStyle/>
          <a:p>
            <a:r>
              <a:rPr lang="hu-HU" sz="2000" b="1" dirty="0">
                <a:solidFill>
                  <a:schemeClr val="accent1">
                    <a:lumMod val="20000"/>
                    <a:lumOff val="80000"/>
                  </a:schemeClr>
                </a:solidFill>
              </a:rPr>
              <a:t>Már napok óta sorra füstöltem ki a fákat az erdőben, mikor egy alkalommal észrevettem egy ostorlábút, amely olyan </a:t>
            </a:r>
            <a:r>
              <a:rPr lang="hu-HU" sz="2000" b="1" dirty="0" err="1">
                <a:solidFill>
                  <a:schemeClr val="accent1">
                    <a:lumMod val="20000"/>
                    <a:lumOff val="80000"/>
                  </a:schemeClr>
                </a:solidFill>
              </a:rPr>
              <a:t>rendkívülien</a:t>
            </a:r>
            <a:r>
              <a:rPr lang="hu-HU" sz="2000" b="1" dirty="0">
                <a:solidFill>
                  <a:schemeClr val="accent1">
                    <a:lumMod val="20000"/>
                    <a:lumOff val="80000"/>
                  </a:schemeClr>
                </a:solidFill>
              </a:rPr>
              <a:t> nézett ki, és olyan furcsán viselkedett, hogy rögtön fölkeltette az érdeklődésemet.  Először is úgy tűnt, hogy ez az ostorlábú zöld szőrbundát visel, amely majdnem teljesen betakarja csokoládészínű testét. Lassan és óvatosan haladt lefelé a fán. Közelebb léptem, hogy megvizsgáljam. Meglepetésemre azt tapasztaltam, hogy a bundát ostorlábúbébik alkotják, egyik sem sokkal nagyobb, mint a hüvelykujjam körme. Anyjuk sötét színezetével ellentétben világos, epezöld színűek voltak, olyasféle zöldek, amelyet a cukrászok szívesen használnak süteményeik díszítésére.</a:t>
            </a:r>
            <a:endParaRPr lang="hu-HU" sz="2000" dirty="0">
              <a:solidFill>
                <a:schemeClr val="accent1">
                  <a:lumMod val="20000"/>
                  <a:lumOff val="80000"/>
                </a:schemeClr>
              </a:solidFill>
            </a:endParaRPr>
          </a:p>
        </p:txBody>
      </p:sp>
    </p:spTree>
    <p:extLst>
      <p:ext uri="{BB962C8B-B14F-4D97-AF65-F5344CB8AC3E}">
        <p14:creationId xmlns:p14="http://schemas.microsoft.com/office/powerpoint/2010/main" val="300829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80" y="120316"/>
            <a:ext cx="10106526" cy="6737684"/>
          </a:xfrm>
          <a:prstGeom prst="rect">
            <a:avLst/>
          </a:prstGeom>
        </p:spPr>
      </p:pic>
    </p:spTree>
    <p:extLst>
      <p:ext uri="{BB962C8B-B14F-4D97-AF65-F5344CB8AC3E}">
        <p14:creationId xmlns:p14="http://schemas.microsoft.com/office/powerpoint/2010/main" val="146783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571500"/>
            <a:ext cx="8572500" cy="5715000"/>
          </a:xfrm>
          <a:prstGeom prst="rect">
            <a:avLst/>
          </a:prstGeom>
        </p:spPr>
      </p:pic>
    </p:spTree>
    <p:extLst>
      <p:ext uri="{BB962C8B-B14F-4D97-AF65-F5344CB8AC3E}">
        <p14:creationId xmlns:p14="http://schemas.microsoft.com/office/powerpoint/2010/main" val="120856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5" name="Tartalom helye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40643" y="391344"/>
            <a:ext cx="3922294" cy="5966895"/>
          </a:xfrm>
        </p:spPr>
      </p:pic>
      <p:sp>
        <p:nvSpPr>
          <p:cNvPr id="4" name="Szöveg helye 3"/>
          <p:cNvSpPr>
            <a:spLocks noGrp="1"/>
          </p:cNvSpPr>
          <p:nvPr>
            <p:ph type="body" sz="half" idx="2"/>
          </p:nvPr>
        </p:nvSpPr>
        <p:spPr>
          <a:xfrm>
            <a:off x="839788" y="818080"/>
            <a:ext cx="3932237" cy="5113421"/>
          </a:xfrm>
        </p:spPr>
        <p:txBody>
          <a:bodyPr>
            <a:noAutofit/>
          </a:bodyPr>
          <a:lstStyle/>
          <a:p>
            <a:r>
              <a:rPr lang="hu-HU" sz="2200" dirty="0" smtClean="0">
                <a:solidFill>
                  <a:schemeClr val="accent1">
                    <a:lumMod val="20000"/>
                    <a:lumOff val="80000"/>
                  </a:schemeClr>
                </a:solidFill>
              </a:rPr>
              <a:t>Két hónapja volt meg nőstény ostorlábúm a csemetéivel, és ez alatt az idő alatt a bébik felhagytak az anyjuk hátán való lovaglással. Szétszéledtek, és a doboz különböző részein ütöttek tanyát. Rendületlenül növekedtek, zöld </a:t>
            </a:r>
            <a:r>
              <a:rPr lang="hu-HU" sz="2200" dirty="0" err="1" smtClean="0">
                <a:solidFill>
                  <a:schemeClr val="accent1">
                    <a:lumMod val="20000"/>
                    <a:lumOff val="80000"/>
                  </a:schemeClr>
                </a:solidFill>
              </a:rPr>
              <a:t>színüket</a:t>
            </a:r>
            <a:r>
              <a:rPr lang="hu-HU" sz="2200" dirty="0" smtClean="0">
                <a:solidFill>
                  <a:schemeClr val="accent1">
                    <a:lumMod val="20000"/>
                    <a:lumOff val="80000"/>
                  </a:schemeClr>
                </a:solidFill>
              </a:rPr>
              <a:t> barna váltotta fel. Amikor </a:t>
            </a:r>
            <a:r>
              <a:rPr lang="hu-HU" sz="2200" dirty="0" err="1" smtClean="0">
                <a:solidFill>
                  <a:schemeClr val="accent1">
                    <a:lumMod val="20000"/>
                    <a:lumOff val="80000"/>
                  </a:schemeClr>
                </a:solidFill>
              </a:rPr>
              <a:t>kinőtték</a:t>
            </a:r>
            <a:r>
              <a:rPr lang="hu-HU" sz="2200" dirty="0" smtClean="0">
                <a:solidFill>
                  <a:schemeClr val="accent1">
                    <a:lumMod val="20000"/>
                    <a:lumOff val="80000"/>
                  </a:schemeClr>
                </a:solidFill>
              </a:rPr>
              <a:t> a bőrüket, fölrepesztették a hátukon és kiléptek belőle, akár a pókok. Valahányszor ez bekövetkezett, egy kicsit megnőve és egy kicsit barnábban bukkantak elő.</a:t>
            </a:r>
          </a:p>
          <a:p>
            <a:r>
              <a:rPr lang="hu-HU" sz="2200" dirty="0" smtClean="0">
                <a:solidFill>
                  <a:schemeClr val="accent1">
                    <a:lumMod val="20000"/>
                    <a:lumOff val="80000"/>
                  </a:schemeClr>
                </a:solidFill>
                <a:hlinkClick r:id="rId3"/>
              </a:rPr>
              <a:t>https://www.youtube.com/watch?v=iadkSg2Hh-g</a:t>
            </a:r>
            <a:endParaRPr lang="hu-HU" sz="2200" dirty="0">
              <a:solidFill>
                <a:schemeClr val="accent1">
                  <a:lumMod val="20000"/>
                  <a:lumOff val="80000"/>
                </a:schemeClr>
              </a:solidFill>
            </a:endParaRPr>
          </a:p>
        </p:txBody>
      </p:sp>
    </p:spTree>
    <p:extLst>
      <p:ext uri="{BB962C8B-B14F-4D97-AF65-F5344CB8AC3E}">
        <p14:creationId xmlns:p14="http://schemas.microsoft.com/office/powerpoint/2010/main" val="425164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295" y="114299"/>
            <a:ext cx="8879305" cy="6659479"/>
          </a:xfrm>
          <a:prstGeom prst="rect">
            <a:avLst/>
          </a:prstGeom>
        </p:spPr>
      </p:pic>
    </p:spTree>
    <p:extLst>
      <p:ext uri="{BB962C8B-B14F-4D97-AF65-F5344CB8AC3E}">
        <p14:creationId xmlns:p14="http://schemas.microsoft.com/office/powerpoint/2010/main" val="341508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3064" y="902368"/>
            <a:ext cx="6368716" cy="4776537"/>
          </a:xfrm>
        </p:spPr>
      </p:pic>
      <p:sp>
        <p:nvSpPr>
          <p:cNvPr id="4" name="Szöveg helye 3"/>
          <p:cNvSpPr>
            <a:spLocks noGrp="1"/>
          </p:cNvSpPr>
          <p:nvPr>
            <p:ph type="body" sz="half" idx="2"/>
          </p:nvPr>
        </p:nvSpPr>
        <p:spPr>
          <a:xfrm>
            <a:off x="473756" y="457200"/>
            <a:ext cx="4298269" cy="5363029"/>
          </a:xfrm>
        </p:spPr>
        <p:txBody>
          <a:bodyPr>
            <a:noAutofit/>
          </a:bodyPr>
          <a:lstStyle/>
          <a:p>
            <a:r>
              <a:rPr lang="hu-HU" sz="2000" dirty="0" smtClean="0">
                <a:solidFill>
                  <a:schemeClr val="accent1">
                    <a:lumMod val="20000"/>
                    <a:lumOff val="80000"/>
                  </a:schemeClr>
                </a:solidFill>
              </a:rPr>
              <a:t>Ahogy </a:t>
            </a:r>
            <a:r>
              <a:rPr lang="hu-HU" sz="2000" dirty="0">
                <a:solidFill>
                  <a:schemeClr val="accent1">
                    <a:lumMod val="20000"/>
                    <a:lumOff val="80000"/>
                  </a:schemeClr>
                </a:solidFill>
              </a:rPr>
              <a:t>nőtt, egyre nagyobb és nagyobb dolgokat adtam neki enni. Egy nap - elég ostobán - hozzáeresztettem egy jókora sáskát. Habozás nélkül rávetette magát, és ollóival megragadta terjedelmes testét. Rémületemre azonban a sáska kiadósat rúgott erőteljes hátsó lábával, és mindketten: ő és </a:t>
            </a:r>
            <a:r>
              <a:rPr lang="hu-HU" sz="2000" dirty="0" err="1" smtClean="0">
                <a:solidFill>
                  <a:schemeClr val="accent1">
                    <a:lumMod val="20000"/>
                    <a:lumOff val="80000"/>
                  </a:schemeClr>
                </a:solidFill>
              </a:rPr>
              <a:t>Wilhelmina</a:t>
            </a:r>
            <a:r>
              <a:rPr lang="hu-HU" sz="2000" dirty="0" smtClean="0">
                <a:solidFill>
                  <a:schemeClr val="accent1">
                    <a:lumMod val="20000"/>
                    <a:lumOff val="80000"/>
                  </a:schemeClr>
                </a:solidFill>
              </a:rPr>
              <a:t> (így neveztem el ostorlábúmat) </a:t>
            </a:r>
            <a:r>
              <a:rPr lang="hu-HU" sz="2000" dirty="0">
                <a:solidFill>
                  <a:schemeClr val="accent1">
                    <a:lumMod val="20000"/>
                    <a:lumOff val="80000"/>
                  </a:schemeClr>
                </a:solidFill>
              </a:rPr>
              <a:t>- felrepültek a magasba. Visszhangzó puffanással csapódtak neki a ketrec drótfonatos </a:t>
            </a:r>
            <a:r>
              <a:rPr lang="hu-HU" sz="2000" dirty="0" err="1">
                <a:solidFill>
                  <a:schemeClr val="accent1">
                    <a:lumMod val="20000"/>
                    <a:lumOff val="80000"/>
                  </a:schemeClr>
                </a:solidFill>
              </a:rPr>
              <a:t>tetejének</a:t>
            </a:r>
            <a:r>
              <a:rPr lang="hu-HU" sz="2000" dirty="0">
                <a:solidFill>
                  <a:schemeClr val="accent1">
                    <a:lumMod val="20000"/>
                    <a:lumOff val="80000"/>
                  </a:schemeClr>
                </a:solidFill>
              </a:rPr>
              <a:t>, majd újra visszapottyantak az aljzatra. Ez a durva bánásmód egyáltalán nem rettentette el </a:t>
            </a:r>
            <a:r>
              <a:rPr lang="hu-HU" sz="2000" dirty="0" err="1">
                <a:solidFill>
                  <a:schemeClr val="accent1">
                    <a:lumMod val="20000"/>
                    <a:lumOff val="80000"/>
                  </a:schemeClr>
                </a:solidFill>
              </a:rPr>
              <a:t>Wilhelminát</a:t>
            </a:r>
            <a:r>
              <a:rPr lang="hu-HU" sz="2000" dirty="0">
                <a:solidFill>
                  <a:schemeClr val="accent1">
                    <a:lumMod val="20000"/>
                    <a:lumOff val="80000"/>
                  </a:schemeClr>
                </a:solidFill>
              </a:rPr>
              <a:t>. ‘Tovább folytatta a sáska átkarolását, miközben az utóbbi olyan vadul ugrált körbe a ketrecben, nekiverődve a tetőnek, hogy végül teljesen kimerült. Ezután </a:t>
            </a:r>
            <a:r>
              <a:rPr lang="hu-HU" sz="2000" dirty="0" err="1">
                <a:solidFill>
                  <a:schemeClr val="accent1">
                    <a:lumMod val="20000"/>
                    <a:lumOff val="80000"/>
                  </a:schemeClr>
                </a:solidFill>
              </a:rPr>
              <a:t>Wilhelmina</a:t>
            </a:r>
            <a:r>
              <a:rPr lang="hu-HU" sz="2000" dirty="0">
                <a:solidFill>
                  <a:schemeClr val="accent1">
                    <a:lumMod val="20000"/>
                    <a:lumOff val="80000"/>
                  </a:schemeClr>
                </a:solidFill>
              </a:rPr>
              <a:t> letelepedett, és gyorsan végzett vele.</a:t>
            </a:r>
          </a:p>
        </p:txBody>
      </p:sp>
    </p:spTree>
    <p:extLst>
      <p:ext uri="{BB962C8B-B14F-4D97-AF65-F5344CB8AC3E}">
        <p14:creationId xmlns:p14="http://schemas.microsoft.com/office/powerpoint/2010/main" val="303452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519</Words>
  <Application>Microsoft Office PowerPoint</Application>
  <PresentationFormat>Szélesvásznú</PresentationFormat>
  <Paragraphs>13</Paragraphs>
  <Slides>11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11</vt:i4>
      </vt:variant>
    </vt:vector>
  </HeadingPairs>
  <TitlesOfParts>
    <vt:vector size="15" baseType="lpstr">
      <vt:lpstr>Arial</vt:lpstr>
      <vt:lpstr>Calibri</vt:lpstr>
      <vt:lpstr>Calibri Light</vt:lpstr>
      <vt:lpstr>Office-téma</vt:lpstr>
      <vt:lpstr>Ostorlábúak</vt:lpstr>
      <vt:lpstr>Részletek Gerald Durrell: Vadak a vadonban – Wilhelmina, a valóra vált lidércnyomás című írásából. Mezőgazdasági Könyvkiadó Vállalat 1988.</vt:lpstr>
      <vt:lpstr>Ilyen tehát az ostorlábú. Szerencsére teljesen ártalmatlan, hacsak az embernek történetesen nem gyenge a szíve.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Ostorlábúak</dc:title>
  <dc:creator>JBetty</dc:creator>
  <cp:lastModifiedBy>JBetty</cp:lastModifiedBy>
  <cp:revision>9</cp:revision>
  <dcterms:created xsi:type="dcterms:W3CDTF">2019-11-04T22:28:12Z</dcterms:created>
  <dcterms:modified xsi:type="dcterms:W3CDTF">2019-11-05T00:12:14Z</dcterms:modified>
</cp:coreProperties>
</file>