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sldIdLst>
    <p:sldId id="256" r:id="rId2"/>
    <p:sldId id="257"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u-HU" smtClean="0"/>
              <a:t>Mintacím szerkesztése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9B7CAA6-1783-4279-9441-6325D54A1766}" type="datetimeFigureOut">
              <a:rPr lang="hu-HU" smtClean="0"/>
              <a:t>2019. 10. 07.</a:t>
            </a:fld>
            <a:endParaRPr lang="hu-HU"/>
          </a:p>
        </p:txBody>
      </p:sp>
      <p:sp>
        <p:nvSpPr>
          <p:cNvPr id="5" name="Footer Placeholder 4"/>
          <p:cNvSpPr>
            <a:spLocks noGrp="1"/>
          </p:cNvSpPr>
          <p:nvPr>
            <p:ph type="ftr" sz="quarter" idx="11"/>
          </p:nvPr>
        </p:nvSpPr>
        <p:spPr>
          <a:xfrm>
            <a:off x="1876424" y="5410201"/>
            <a:ext cx="5124886" cy="365125"/>
          </a:xfrm>
        </p:spPr>
        <p:txBody>
          <a:bodyPr/>
          <a:lstStyle/>
          <a:p>
            <a:endParaRPr lang="hu-HU"/>
          </a:p>
        </p:txBody>
      </p:sp>
      <p:sp>
        <p:nvSpPr>
          <p:cNvPr id="6" name="Slide Number Placeholder 5"/>
          <p:cNvSpPr>
            <a:spLocks noGrp="1"/>
          </p:cNvSpPr>
          <p:nvPr>
            <p:ph type="sldNum" sz="quarter" idx="12"/>
          </p:nvPr>
        </p:nvSpPr>
        <p:spPr>
          <a:xfrm>
            <a:off x="9896911" y="5410199"/>
            <a:ext cx="771089" cy="365125"/>
          </a:xfrm>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4760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u-HU" smtClean="0"/>
              <a:t>Kép beszúrásához kattintson az ikonra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87505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10737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679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90863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39B7CAA6-1783-4279-9441-6325D54A1766}" type="datetimeFigureOut">
              <a:rPr lang="hu-HU" smtClean="0"/>
              <a:t>2019. 10. 07.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264293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39B7CAA6-1783-4279-9441-6325D54A1766}" type="datetimeFigureOut">
              <a:rPr lang="hu-HU" smtClean="0"/>
              <a:t>2019. 10. 07.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29962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9B7CAA6-1783-4279-9441-6325D54A1766}" type="datetimeFigureOut">
              <a:rPr lang="hu-HU" smtClean="0"/>
              <a:t>2019. 10. 07.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62520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9B7CAA6-1783-4279-9441-6325D54A1766}" type="datetimeFigureOut">
              <a:rPr lang="hu-HU" smtClean="0"/>
              <a:t>2019. 10. 07.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8539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9B7CAA6-1783-4279-9441-6325D54A1766}" type="datetimeFigureOut">
              <a:rPr lang="hu-HU" smtClean="0"/>
              <a:t>2019. 10. 07.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58606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39B7CAA6-1783-4279-9441-6325D54A1766}" type="datetimeFigureOut">
              <a:rPr lang="hu-HU" smtClean="0"/>
              <a:t>2019. 10. 07.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68124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20760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41410" y="3073397"/>
            <a:ext cx="4878391"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3073397"/>
            <a:ext cx="4875210"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39B7CAA6-1783-4279-9441-6325D54A1766}" type="datetimeFigureOut">
              <a:rPr lang="hu-HU" smtClean="0"/>
              <a:t>2019. 10. 07.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126878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39B7CAA6-1783-4279-9441-6325D54A1766}" type="datetimeFigureOut">
              <a:rPr lang="hu-HU" smtClean="0"/>
              <a:t>2019. 10. 07.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400404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CAA6-1783-4279-9441-6325D54A1766}" type="datetimeFigureOut">
              <a:rPr lang="hu-HU" smtClean="0"/>
              <a:t>2019. 10. 07.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8412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9574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9B7CAA6-1783-4279-9441-6325D54A1766}" type="datetimeFigureOut">
              <a:rPr lang="hu-HU" smtClean="0"/>
              <a:t>2019. 10. 07.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18E056F-E1D6-4DDE-A833-BA5A95710821}" type="slidenum">
              <a:rPr lang="hu-HU" smtClean="0"/>
              <a:t>‹#›</a:t>
            </a:fld>
            <a:endParaRPr lang="hu-HU"/>
          </a:p>
        </p:txBody>
      </p:sp>
    </p:spTree>
    <p:extLst>
      <p:ext uri="{BB962C8B-B14F-4D97-AF65-F5344CB8AC3E}">
        <p14:creationId xmlns:p14="http://schemas.microsoft.com/office/powerpoint/2010/main" val="378870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B7CAA6-1783-4279-9441-6325D54A1766}" type="datetimeFigureOut">
              <a:rPr lang="hu-HU" smtClean="0"/>
              <a:t>2019. 10. 07.</a:t>
            </a:fld>
            <a:endParaRPr lang="hu-H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18E056F-E1D6-4DDE-A833-BA5A95710821}" type="slidenum">
              <a:rPr lang="hu-HU" smtClean="0"/>
              <a:t>‹#›</a:t>
            </a:fld>
            <a:endParaRPr lang="hu-HU"/>
          </a:p>
        </p:txBody>
      </p:sp>
    </p:spTree>
    <p:extLst>
      <p:ext uri="{BB962C8B-B14F-4D97-AF65-F5344CB8AC3E}">
        <p14:creationId xmlns:p14="http://schemas.microsoft.com/office/powerpoint/2010/main" val="876971407"/>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getmuhely.com/szitakoto/a-villanykorte-vegzetes-vonzas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 mesterséges környezet hatása az állatokra</a:t>
            </a:r>
            <a:endParaRPr lang="hu-HU" dirty="0"/>
          </a:p>
        </p:txBody>
      </p:sp>
      <p:sp>
        <p:nvSpPr>
          <p:cNvPr id="3" name="Alcím 2"/>
          <p:cNvSpPr>
            <a:spLocks noGrp="1"/>
          </p:cNvSpPr>
          <p:nvPr>
            <p:ph type="subTitle" idx="1"/>
          </p:nvPr>
        </p:nvSpPr>
        <p:spPr/>
        <p:txBody>
          <a:bodyPr>
            <a:normAutofit fontScale="62500" lnSpcReduction="20000"/>
          </a:bodyPr>
          <a:lstStyle/>
          <a:p>
            <a:r>
              <a:rPr lang="hu-HU" dirty="0" smtClean="0"/>
              <a:t>Segédanyag Z. </a:t>
            </a:r>
            <a:r>
              <a:rPr lang="hu-HU" dirty="0" err="1" smtClean="0"/>
              <a:t>Karvalics</a:t>
            </a:r>
            <a:r>
              <a:rPr lang="hu-HU" dirty="0" smtClean="0"/>
              <a:t> László: A villanykörte végzetes vonzása című cikkéhez</a:t>
            </a:r>
          </a:p>
          <a:p>
            <a:r>
              <a:rPr lang="hu-HU" dirty="0" smtClean="0"/>
              <a:t>Szitakötő 47. szám, 22-23. oldal</a:t>
            </a:r>
          </a:p>
          <a:p>
            <a:r>
              <a:rPr lang="hu-HU" dirty="0" smtClean="0">
                <a:hlinkClick r:id="rId2"/>
              </a:rPr>
              <a:t>https://ligetmuhely.com/szitakoto/a-villanykorte-vegzetes-vonzasa/</a:t>
            </a:r>
            <a:endParaRPr lang="hu-HU" dirty="0" smtClean="0"/>
          </a:p>
          <a:p>
            <a:r>
              <a:rPr lang="hu-HU" dirty="0" smtClean="0"/>
              <a:t>Készítette: Jenei Beáta</a:t>
            </a:r>
          </a:p>
          <a:p>
            <a:r>
              <a:rPr lang="hu-HU" dirty="0" smtClean="0"/>
              <a:t>Huszár Gál Iskola, Debrecen</a:t>
            </a:r>
            <a:endParaRPr lang="hu-HU" dirty="0"/>
          </a:p>
        </p:txBody>
      </p:sp>
    </p:spTree>
    <p:extLst>
      <p:ext uri="{BB962C8B-B14F-4D97-AF65-F5344CB8AC3E}">
        <p14:creationId xmlns:p14="http://schemas.microsoft.com/office/powerpoint/2010/main" val="226338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400" dirty="0" smtClean="0"/>
              <a:t>Az ember által létrehozott mesterséges környezet számtalan módon zavarja össze az állatok tájékozódási képességeit. Nyári estéken a rovarok a ragyogó fényforrások köré gyűlve cikáznak, keringenek, sokszor saját halálukat okozva egyenesen a forró üvegbe rohannak.</a:t>
            </a:r>
            <a:endParaRPr lang="hu-HU" sz="2400" dirty="0"/>
          </a:p>
        </p:txBody>
      </p:sp>
      <p:pic>
        <p:nvPicPr>
          <p:cNvPr id="1026" name="Picture 2" descr="Képtalálat a következőre: „villanykörte rovarokka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7922" y="2585662"/>
            <a:ext cx="68961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2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6705" y="176464"/>
            <a:ext cx="3856037" cy="1639884"/>
          </a:xfrm>
        </p:spPr>
        <p:txBody>
          <a:bodyPr>
            <a:normAutofit/>
          </a:bodyPr>
          <a:lstStyle/>
          <a:p>
            <a:r>
              <a:rPr lang="hu-HU" sz="2000" dirty="0"/>
              <a:t>A csillagok alapján navigáló teknősök a városok fényszennyezése miatt tévednek el.</a:t>
            </a:r>
          </a:p>
        </p:txBody>
      </p:sp>
      <p:pic>
        <p:nvPicPr>
          <p:cNvPr id="5" name="Picture 2" descr="Képtalálat a következőre: „fényszennyezé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6200" y="1226972"/>
            <a:ext cx="5891213" cy="3929393"/>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 helye 3"/>
          <p:cNvSpPr>
            <a:spLocks noGrp="1"/>
          </p:cNvSpPr>
          <p:nvPr>
            <p:ph type="body" sz="half" idx="2"/>
          </p:nvPr>
        </p:nvSpPr>
        <p:spPr>
          <a:xfrm>
            <a:off x="1146705" y="1936665"/>
            <a:ext cx="3856037" cy="3541714"/>
          </a:xfrm>
        </p:spPr>
        <p:txBody>
          <a:bodyPr>
            <a:noAutofit/>
          </a:bodyPr>
          <a:lstStyle/>
          <a:p>
            <a:r>
              <a:rPr lang="hu-HU" b="1" dirty="0" smtClean="0"/>
              <a:t>Fényszennyezésnek</a:t>
            </a:r>
            <a:r>
              <a:rPr lang="hu-HU" dirty="0" smtClean="0"/>
              <a:t> </a:t>
            </a:r>
            <a:r>
              <a:rPr lang="hu-HU" dirty="0"/>
              <a:t>nevezzük az esti égbolt mesterséges fényforrásokkal történő,  környezetkárosító megvilágítását. A különböző állatfajok számára a környezet fényviszonyai nyújtanak segítséget a tájékozódásban. A fényerősség például alapvetően meghatározza az állatok viselkedését, döntéseit, akár a vándorlás irányát, akár a táplálékforrás vagy a szaporodóterület helyét kell megtalálniuk. Ha ezek az információk, üzenetek a természetesnél erősebbek, akkor az állatokban a normálisnál fokozottabb válaszreakciót váltanak ki, és csapdába csalhatják őket.</a:t>
            </a:r>
          </a:p>
        </p:txBody>
      </p:sp>
    </p:spTree>
    <p:extLst>
      <p:ext uri="{BB962C8B-B14F-4D97-AF65-F5344CB8AC3E}">
        <p14:creationId xmlns:p14="http://schemas.microsoft.com/office/powerpoint/2010/main" val="348824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400" dirty="0" smtClean="0"/>
              <a:t>A madarak nem érzékelik az ablaküveget (üvegvakok), ezért nyakukat szegik, ha nekirepülnek. Az irodaházak nagy üvegfelületeire ragadozó szárnyasok körvonalait ragasztják, hogy látható legyen: van ott valami, és hogy a kistestű madarak még véletlenül se akarjanak odaszállni. </a:t>
            </a:r>
            <a:endParaRPr lang="hu-HU" sz="2400"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950" y="2399168"/>
            <a:ext cx="5059461" cy="3628651"/>
          </a:xfrm>
          <a:prstGeom prst="rect">
            <a:avLst/>
          </a:prstGeom>
        </p:spPr>
      </p:pic>
      <p:pic>
        <p:nvPicPr>
          <p:cNvPr id="5" name="Tartalom hely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0831" y="2399168"/>
            <a:ext cx="3986257" cy="3628651"/>
          </a:xfrm>
        </p:spPr>
      </p:pic>
    </p:spTree>
    <p:extLst>
      <p:ext uri="{BB962C8B-B14F-4D97-AF65-F5344CB8AC3E}">
        <p14:creationId xmlns:p14="http://schemas.microsoft.com/office/powerpoint/2010/main" val="146688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1413" y="212118"/>
            <a:ext cx="9905998" cy="1478570"/>
          </a:xfrm>
        </p:spPr>
        <p:txBody>
          <a:bodyPr>
            <a:normAutofit/>
          </a:bodyPr>
          <a:lstStyle/>
          <a:p>
            <a:r>
              <a:rPr lang="hu-HU" sz="2400" dirty="0" smtClean="0"/>
              <a:t>Az autóutakat elütött kisemlősök és kétéltűek tetemei szegélyezik. Az állatok védelme érdekében terelőkerítéseket állítanak fel az utak mellé az út alatt átvezető alagúttal, és vadak számára készült felüljárók ívelnek át az autópályák fölött.</a:t>
            </a:r>
            <a:endParaRPr lang="hu-HU" sz="2400" dirty="0"/>
          </a:p>
        </p:txBody>
      </p:sp>
      <p:pic>
        <p:nvPicPr>
          <p:cNvPr id="4098" name="Picture 2" descr="Képtalálat a következőre: „békaterelő keríté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97" y="1776406"/>
            <a:ext cx="3465093" cy="46260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pcsolódó k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416" y="2252652"/>
            <a:ext cx="4740083" cy="3160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éptalálat a következőre: „elütött bé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003" y="4426107"/>
            <a:ext cx="3447060" cy="208547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Képtalálat a következőre: „béka alagú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30" name="Picture 6" descr="Kapcsolódó ké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783" y="1690688"/>
            <a:ext cx="3423499" cy="256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8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41413" y="233507"/>
            <a:ext cx="9905998" cy="1478570"/>
          </a:xfrm>
        </p:spPr>
        <p:txBody>
          <a:bodyPr>
            <a:normAutofit/>
          </a:bodyPr>
          <a:lstStyle/>
          <a:p>
            <a:r>
              <a:rPr lang="hu-HU" sz="2400" dirty="0" smtClean="0"/>
              <a:t>A reptereken a felszálló gépekkel ütköző nagytestű madarak pusztulnak el, miközben számos galibát okoznak. Ennek megakadályozására speciális hanghatásokkal igyekeznek elijeszteni a madarakat.</a:t>
            </a:r>
            <a:endParaRPr lang="hu-HU" sz="2400" dirty="0"/>
          </a:p>
        </p:txBody>
      </p:sp>
      <p:pic>
        <p:nvPicPr>
          <p:cNvPr id="8" name="Picture 2" descr="Képtalálat a következőre: „madárraj repülő”"/>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89460" y="1712077"/>
            <a:ext cx="4209903" cy="27856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éptalálat a következőre: „madárraj repül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438" y="3874169"/>
            <a:ext cx="4973226" cy="27974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49" y="3885877"/>
            <a:ext cx="4272046" cy="278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6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a:t>Időnként megmagyarázhatatlan okból </a:t>
            </a:r>
            <a:r>
              <a:rPr lang="hu-HU" sz="2400" dirty="0" smtClean="0"/>
              <a:t>tengeri emlősök – bálnák, delfinek sodródnak partra.</a:t>
            </a:r>
            <a:endParaRPr lang="hu-HU" sz="2400" dirty="0"/>
          </a:p>
        </p:txBody>
      </p:sp>
      <p:pic>
        <p:nvPicPr>
          <p:cNvPr id="2050" name="Picture 2" descr="Képtalálat a következőre: „partra sodródott delfin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078" y="2200914"/>
            <a:ext cx="5418924" cy="3615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éptalálat a következőre: „partra sodródott delfin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501" y="2200915"/>
            <a:ext cx="6413667" cy="36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17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400" dirty="0" smtClean="0"/>
              <a:t>Egy amerikai városban pár évvel ezelőtt egy nagy szilveszteri </a:t>
            </a:r>
            <a:r>
              <a:rPr lang="hu-HU" sz="2400" dirty="0" err="1" smtClean="0"/>
              <a:t>petárdázás</a:t>
            </a:r>
            <a:r>
              <a:rPr lang="hu-HU" sz="2400" dirty="0" smtClean="0"/>
              <a:t> után ötezer ritka pirosvállú </a:t>
            </a:r>
            <a:r>
              <a:rPr lang="hu-HU" sz="2400" dirty="0" err="1" smtClean="0"/>
              <a:t>csiröge</a:t>
            </a:r>
            <a:r>
              <a:rPr lang="hu-HU" sz="2400" dirty="0" smtClean="0"/>
              <a:t> hullott le az égből. Valószínűleg felriadtak a zajra, és mivel éjszaka nem szoktak repülni, megzavarodtak, egymásnak, fáknak, falaknak ütköztek.</a:t>
            </a:r>
            <a:endParaRPr lang="hu-HU" sz="2400" dirty="0"/>
          </a:p>
        </p:txBody>
      </p:sp>
      <p:pic>
        <p:nvPicPr>
          <p:cNvPr id="6146" name="Picture 2" descr="Kapcsolódó ké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08087"/>
            <a:ext cx="4145592" cy="36392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éptalálat a következőre: „pirosvállú csiröge tömeges pusztulá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84" y="2322095"/>
            <a:ext cx="5972352" cy="330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75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kör">
  <a:themeElements>
    <a:clrScheme name="Áramkör">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Áramkör">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ramkör">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TM04033919[[fn=Áramkör]]</Template>
  <TotalTime>114</TotalTime>
  <Words>322</Words>
  <Application>Microsoft Office PowerPoint</Application>
  <PresentationFormat>Szélesvásznú</PresentationFormat>
  <Paragraphs>14</Paragraphs>
  <Slides>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vt:i4>
      </vt:variant>
    </vt:vector>
  </HeadingPairs>
  <TitlesOfParts>
    <vt:vector size="12" baseType="lpstr">
      <vt:lpstr>Arial</vt:lpstr>
      <vt:lpstr>Trebuchet MS</vt:lpstr>
      <vt:lpstr>Tw Cen MT</vt:lpstr>
      <vt:lpstr>Áramkör</vt:lpstr>
      <vt:lpstr>A mesterséges környezet hatása az állatokra</vt:lpstr>
      <vt:lpstr>Az ember által létrehozott mesterséges környezet számtalan módon zavarja össze az állatok tájékozódási képességeit. Nyári estéken a rovarok a ragyogó fényforrások köré gyűlve cikáznak, keringenek, sokszor saját halálukat okozva egyenesen a forró üvegbe rohannak.</vt:lpstr>
      <vt:lpstr>A csillagok alapján navigáló teknősök a városok fényszennyezése miatt tévednek el.</vt:lpstr>
      <vt:lpstr>A madarak nem érzékelik az ablaküveget (üvegvakok), ezért nyakukat szegik, ha nekirepülnek. Az irodaházak nagy üvegfelületeire ragadozó szárnyasok körvonalait ragasztják, hogy látható legyen: van ott valami, és hogy a kistestű madarak még véletlenül se akarjanak odaszállni. </vt:lpstr>
      <vt:lpstr>Az autóutakat elütött kisemlősök és kétéltűek tetemei szegélyezik. Az állatok védelme érdekében terelőkerítéseket állítanak fel az utak mellé az út alatt átvezető alagúttal, és vadak számára készült felüljárók ívelnek át az autópályák fölött.</vt:lpstr>
      <vt:lpstr>A reptereken a felszálló gépekkel ütköző nagytestű madarak pusztulnak el, miközben számos galibát okoznak. Ennek megakadályozására speciális hanghatásokkal igyekeznek elijeszteni a madarakat.</vt:lpstr>
      <vt:lpstr>Időnként megmagyarázhatatlan okból tengeri emlősök – bálnák, delfinek sodródnak partra.</vt:lpstr>
      <vt:lpstr>Egy amerikai városban pár évvel ezelőtt egy nagy szilveszteri petárdázás után ötezer ritka pirosvállú csiröge hullott le az égből. Valószínűleg felriadtak a zajra, és mivel éjszaka nem szoktak repülni, megzavarodtak, egymásnak, fáknak, falaknak ütköztek.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mesterséges környezet hatása az állatokra</dc:title>
  <dc:creator>JBetty</dc:creator>
  <cp:lastModifiedBy>JBetty</cp:lastModifiedBy>
  <cp:revision>16</cp:revision>
  <dcterms:created xsi:type="dcterms:W3CDTF">2019-10-01T22:23:32Z</dcterms:created>
  <dcterms:modified xsi:type="dcterms:W3CDTF">2019-10-07T09:23:36Z</dcterms:modified>
</cp:coreProperties>
</file>