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0419C9-F0C3-494D-BDCF-A92772A16F47}" type="datetimeFigureOut">
              <a:rPr lang="hu-HU" smtClean="0"/>
              <a:t>2019. 04. 07.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ADA84F-95C9-4885-915E-D611E8F4801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lte.prompt.hu/sites/default/files/tananyagok/SzovettaniEsSejttaniVizsgaloModszerek/ch02s07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Fénymikroszkóp története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Földes Károly</a:t>
            </a:r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hu-HU" i="1" dirty="0"/>
              <a:t>A készülékekkel együtt rohamléptekben fejlődött a preparátumkészítés is. Ehhez kulcsfontosságú volt Johann Christian </a:t>
            </a:r>
            <a:r>
              <a:rPr lang="hu-HU" b="1" i="1" dirty="0" err="1"/>
              <a:t>Reil</a:t>
            </a:r>
            <a:r>
              <a:rPr lang="hu-HU" b="1" i="1" dirty="0"/>
              <a:t> </a:t>
            </a:r>
            <a:r>
              <a:rPr lang="hu-HU" i="1" dirty="0" smtClean="0"/>
              <a:t>ötlete</a:t>
            </a:r>
            <a:r>
              <a:rPr lang="hu-HU" i="1" dirty="0"/>
              <a:t>, aki első ízben használt alkoholt a metszendő anyagok rögzítésére és keményítésére</a:t>
            </a:r>
            <a:r>
              <a:rPr lang="hu-HU" i="1" dirty="0" smtClean="0"/>
              <a:t>.</a:t>
            </a:r>
          </a:p>
          <a:p>
            <a:r>
              <a:rPr lang="hu-HU" i="1" dirty="0"/>
              <a:t>Az ilyen anyagokból már sokkal jobb készítményeket lehetett előállítani, mint a </a:t>
            </a:r>
            <a:r>
              <a:rPr lang="hu-HU" i="1" dirty="0" err="1"/>
              <a:t>hőkezelt</a:t>
            </a:r>
            <a:r>
              <a:rPr lang="hu-HU" i="1" dirty="0"/>
              <a:t> (főzött) vagy természetes állapotú szervekből. </a:t>
            </a:r>
            <a:r>
              <a:rPr lang="hu-HU" i="1" dirty="0" err="1"/>
              <a:t>Reil</a:t>
            </a:r>
            <a:r>
              <a:rPr lang="hu-HU" i="1" dirty="0"/>
              <a:t> találta meg és írta le az agykéreg </a:t>
            </a:r>
            <a:r>
              <a:rPr lang="hu-HU" i="1" dirty="0" err="1" smtClean="0"/>
              <a:t>insula</a:t>
            </a:r>
            <a:r>
              <a:rPr lang="hu-HU" i="1" baseline="30000" dirty="0"/>
              <a:t> </a:t>
            </a:r>
            <a:r>
              <a:rPr lang="hu-HU" i="1" dirty="0" smtClean="0"/>
              <a:t>nevű </a:t>
            </a:r>
            <a:r>
              <a:rPr lang="hu-HU" i="1" dirty="0"/>
              <a:t>területét.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 bal oldali rajz fekete-fehér, portré. A jobb oldalon vörös háttér előtt világosbarna színű agy látható. A kép közepén található a feltárt inzul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00" cy="387667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285852" y="485776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Johann Christian </a:t>
            </a:r>
            <a:r>
              <a:rPr lang="hu-HU" dirty="0" err="1"/>
              <a:t>Reil</a:t>
            </a:r>
            <a:r>
              <a:rPr lang="hu-HU" dirty="0"/>
              <a:t> portréja (A) és az általa leírt, feltárt </a:t>
            </a:r>
            <a:r>
              <a:rPr lang="hu-HU" dirty="0" err="1"/>
              <a:t>insula</a:t>
            </a:r>
            <a:r>
              <a:rPr lang="hu-HU" dirty="0"/>
              <a:t> területe (emberi nagyagy bal oldala, B)</a:t>
            </a: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hu-HU" i="1" dirty="0"/>
              <a:t>Ernst </a:t>
            </a:r>
            <a:r>
              <a:rPr lang="hu-HU" b="1" i="1" dirty="0" err="1"/>
              <a:t>Abbe</a:t>
            </a:r>
            <a:r>
              <a:rPr lang="hu-HU" b="1" i="1" dirty="0"/>
              <a:t> </a:t>
            </a:r>
            <a:r>
              <a:rPr lang="hu-HU" i="1" dirty="0"/>
              <a:t>(</a:t>
            </a:r>
            <a:r>
              <a:rPr lang="hu-HU" i="1" dirty="0" smtClean="0"/>
              <a:t>1840–1905</a:t>
            </a:r>
            <a:r>
              <a:rPr lang="hu-HU" i="1" dirty="0"/>
              <a:t>)</a:t>
            </a:r>
            <a:r>
              <a:rPr lang="hu-HU" i="1" dirty="0" smtClean="0"/>
              <a:t> </a:t>
            </a:r>
            <a:r>
              <a:rPr lang="hu-HU" i="1" dirty="0"/>
              <a:t>matematikát és fizikát tanult. Legfontosabb felfedezéseit a Zeiss műveknél publikálta, illetve hasznosította. </a:t>
            </a:r>
            <a:endParaRPr lang="hu-HU" i="1" dirty="0" smtClean="0"/>
          </a:p>
          <a:p>
            <a:r>
              <a:rPr lang="hu-HU" i="1" dirty="0" smtClean="0"/>
              <a:t>Megalkotta </a:t>
            </a:r>
            <a:r>
              <a:rPr lang="hu-HU" i="1" dirty="0"/>
              <a:t>a máig is alkalmazásban lévő, erős és homogén fényt (megvilágítást) biztosító kondenzort (</a:t>
            </a:r>
            <a:r>
              <a:rPr lang="hu-HU" i="1" dirty="0" err="1"/>
              <a:t>Abbe-kondenzor</a:t>
            </a:r>
            <a:r>
              <a:rPr lang="hu-HU" i="1" dirty="0"/>
              <a:t>).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 kép fekete-fehér, portré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10341"/>
            <a:ext cx="3857652" cy="557134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572132" y="15716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Ernst </a:t>
            </a:r>
            <a:r>
              <a:rPr lang="hu-HU" dirty="0" err="1"/>
              <a:t>Abbe</a:t>
            </a:r>
            <a:r>
              <a:rPr lang="hu-HU" dirty="0"/>
              <a:t> arcképe</a:t>
            </a:r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hu-HU" i="1" dirty="0"/>
              <a:t>Otto </a:t>
            </a:r>
            <a:r>
              <a:rPr lang="hu-HU" b="1" i="1" dirty="0" err="1"/>
              <a:t>Schott</a:t>
            </a:r>
            <a:r>
              <a:rPr lang="hu-HU" dirty="0"/>
              <a:t> </a:t>
            </a:r>
            <a:r>
              <a:rPr lang="hu-HU" i="1" dirty="0"/>
              <a:t>(</a:t>
            </a:r>
            <a:r>
              <a:rPr lang="hu-HU" i="1" dirty="0" smtClean="0"/>
              <a:t>1851–1935) vegyészként </a:t>
            </a:r>
            <a:r>
              <a:rPr lang="hu-HU" i="1" dirty="0"/>
              <a:t>végezte el az egyetemet, majd üvegkémiával kezdett el foglalkozni</a:t>
            </a:r>
            <a:r>
              <a:rPr lang="hu-HU" i="1" dirty="0" smtClean="0"/>
              <a:t>.</a:t>
            </a:r>
          </a:p>
          <a:p>
            <a:r>
              <a:rPr lang="hu-HU" i="1" dirty="0" err="1"/>
              <a:t>Abbé-val</a:t>
            </a:r>
            <a:r>
              <a:rPr lang="hu-HU" i="1" dirty="0"/>
              <a:t> együtt ő dolgozta ki a mikroszkóplencsék készítésére alkalmas üvegfajták (</a:t>
            </a:r>
            <a:r>
              <a:rPr lang="hu-HU" i="1" dirty="0" err="1"/>
              <a:t>boroszilikát</a:t>
            </a:r>
            <a:r>
              <a:rPr lang="hu-HU" i="1" dirty="0"/>
              <a:t> üvegek, lítium alapú üvegek stb.) előállításának módját.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 kép fekete-fehér, ülő alakot ábrázol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3487731" cy="5402673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715008" y="15001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Otto </a:t>
            </a:r>
            <a:r>
              <a:rPr lang="hu-HU" dirty="0" err="1"/>
              <a:t>Schott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43438" y="928671"/>
            <a:ext cx="4043362" cy="3071833"/>
          </a:xfrm>
        </p:spPr>
        <p:txBody>
          <a:bodyPr>
            <a:normAutofit/>
          </a:bodyPr>
          <a:lstStyle/>
          <a:p>
            <a:r>
              <a:rPr lang="hu-HU" i="1" dirty="0"/>
              <a:t>A kornak a mikroszkópok fejlesztésében közreműködő jelentős egyéniségei voltak még Carl </a:t>
            </a:r>
            <a:r>
              <a:rPr lang="hu-HU" b="1" i="1" dirty="0" err="1" smtClean="0"/>
              <a:t>Reichert</a:t>
            </a:r>
            <a:r>
              <a:rPr lang="hu-HU" b="1" i="1" dirty="0" smtClean="0"/>
              <a:t>.</a:t>
            </a:r>
            <a:endParaRPr lang="hu-HU" dirty="0"/>
          </a:p>
        </p:txBody>
      </p:sp>
      <p:pic>
        <p:nvPicPr>
          <p:cNvPr id="30722" name="Picture 2" descr="A kép szín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3559169" cy="5441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 bal oldalon fehér háttér előtt fekete talpú, arany színű mikroszkóp látható. A jobb oldali fotó fekete-fehér, rajta a mikroszkóp fekete színű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5643602" cy="5340259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6572264" y="85723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Zeiss- (A) és </a:t>
            </a:r>
            <a:r>
              <a:rPr lang="hu-HU" dirty="0" err="1"/>
              <a:t>Leitz-mikroszkóp</a:t>
            </a:r>
            <a:r>
              <a:rPr lang="hu-HU" dirty="0"/>
              <a:t>, utóbbi </a:t>
            </a:r>
            <a:r>
              <a:rPr lang="hu-HU" dirty="0" err="1"/>
              <a:t>revorver</a:t>
            </a:r>
            <a:r>
              <a:rPr lang="hu-HU" dirty="0"/>
              <a:t> foglalattal (B)</a:t>
            </a: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http://elte.prompt.hu/sites/default/files/tananyagok/SzovettaniEsSejttaniVizsgaloModszerek/ch02s07.html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i="1" dirty="0"/>
              <a:t>Az első egyszerű és összetett mikroszkóp megalkotása </a:t>
            </a:r>
            <a:r>
              <a:rPr lang="hu-HU" b="1" i="1" dirty="0" err="1"/>
              <a:t>Zacharias</a:t>
            </a:r>
            <a:r>
              <a:rPr lang="hu-HU" b="1" i="1" dirty="0"/>
              <a:t> </a:t>
            </a:r>
            <a:r>
              <a:rPr lang="hu-HU" b="1" i="1" dirty="0" err="1"/>
              <a:t>Jansen</a:t>
            </a:r>
            <a:r>
              <a:rPr lang="hu-HU" dirty="0"/>
              <a:t> </a:t>
            </a:r>
            <a:r>
              <a:rPr lang="hu-HU" i="1" dirty="0"/>
              <a:t>(1585–1632) nevéhez </a:t>
            </a:r>
            <a:r>
              <a:rPr lang="hu-HU" i="1" dirty="0" smtClean="0"/>
              <a:t>kötődik, </a:t>
            </a:r>
            <a:r>
              <a:rPr lang="hu-HU" i="1" dirty="0"/>
              <a:t>aki szemüvegek készítésével </a:t>
            </a:r>
            <a:r>
              <a:rPr lang="hu-HU" i="1" dirty="0" smtClean="0"/>
              <a:t>foglalkozott.</a:t>
            </a:r>
          </a:p>
          <a:p>
            <a:r>
              <a:rPr lang="hu-HU" i="1" dirty="0"/>
              <a:t>Egylencsés egyszerű és kétlencsés, összetett mikroszkópot is készített a XVI. század utolsó és a XVII. század első </a:t>
            </a:r>
            <a:r>
              <a:rPr lang="hu-HU" i="1" dirty="0" smtClean="0"/>
              <a:t>éveiben.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bal oldali rajz fekete-fehér, a jobb oldali fotó színes: ezen a mikroszkóp sötétbarn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620000" cy="421005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1538" y="557214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Zacharias</a:t>
            </a:r>
            <a:r>
              <a:rPr lang="hu-HU" dirty="0"/>
              <a:t> </a:t>
            </a:r>
            <a:r>
              <a:rPr lang="hu-HU" dirty="0" err="1"/>
              <a:t>Jansen</a:t>
            </a:r>
            <a:r>
              <a:rPr lang="hu-HU" dirty="0"/>
              <a:t> (A) és az általa 1590 körül készített első összetett mikroszkóp rekonstrukciója (B)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hu-HU" b="1" i="1" dirty="0"/>
              <a:t>Anthony van </a:t>
            </a:r>
            <a:r>
              <a:rPr lang="hu-HU" b="1" i="1" dirty="0" smtClean="0"/>
              <a:t>Leeuwenhoek</a:t>
            </a:r>
            <a:r>
              <a:rPr lang="hu-HU" i="1" dirty="0" smtClean="0"/>
              <a:t>, </a:t>
            </a:r>
            <a:r>
              <a:rPr lang="hu-HU" i="1" dirty="0"/>
              <a:t>aki nemcsak a mikroszkópok készítésében, de a velük való munkában is kiemelkedő eredményeket ért el</a:t>
            </a:r>
            <a:r>
              <a:rPr lang="hu-HU" i="1" dirty="0" smtClean="0"/>
              <a:t>.</a:t>
            </a:r>
          </a:p>
          <a:p>
            <a:r>
              <a:rPr lang="hu-HU" b="1" i="1" dirty="0"/>
              <a:t>Robert </a:t>
            </a:r>
            <a:r>
              <a:rPr lang="hu-HU" b="1" i="1" dirty="0" err="1"/>
              <a:t>Hook</a:t>
            </a:r>
            <a:r>
              <a:rPr lang="hu-HU" dirty="0"/>
              <a:t> </a:t>
            </a:r>
            <a:r>
              <a:rPr lang="hu-HU" dirty="0" smtClean="0"/>
              <a:t>,,</a:t>
            </a:r>
            <a:r>
              <a:rPr lang="hu-HU" b="1" i="1" dirty="0" err="1" smtClean="0"/>
              <a:t>Micrographia</a:t>
            </a:r>
            <a:r>
              <a:rPr lang="hu-HU" b="1" i="1" dirty="0" smtClean="0">
                <a:latin typeface="Times New Roman"/>
                <a:cs typeface="Times New Roman"/>
              </a:rPr>
              <a:t>"</a:t>
            </a:r>
            <a:r>
              <a:rPr lang="hu-HU" dirty="0"/>
              <a:t> </a:t>
            </a:r>
            <a:r>
              <a:rPr lang="hu-HU" i="1" dirty="0"/>
              <a:t>című könyvének hatására kezdett el lencséket és mikroszkópokat készíteni</a:t>
            </a:r>
            <a:r>
              <a:rPr lang="hu-HU" i="1" dirty="0" smtClean="0"/>
              <a:t>.</a:t>
            </a:r>
          </a:p>
          <a:p>
            <a:r>
              <a:rPr lang="hu-HU" i="1" dirty="0"/>
              <a:t>A vizsgálandó anyag rögzítése után a készüléket a Nap vagy a világos égbolt felé tartották, ami adott esetben erős fénnyel történt megvilágítást eredményezett.</a:t>
            </a:r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festmény színes, az ábrázolt alak ül. Nyaksálja fehér folt a kép közepé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4395907" cy="5214974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715008" y="27146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Anthony van Leeuwenhoek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229600" cy="2143140"/>
          </a:xfrm>
        </p:spPr>
        <p:txBody>
          <a:bodyPr/>
          <a:lstStyle/>
          <a:p>
            <a:r>
              <a:rPr lang="hu-HU" i="1" dirty="0"/>
              <a:t>Leeuwenhoekkal közel egy időben élt </a:t>
            </a:r>
            <a:r>
              <a:rPr lang="hu-HU" b="1" i="1" dirty="0"/>
              <a:t>Robert </a:t>
            </a:r>
            <a:r>
              <a:rPr lang="hu-HU" b="1" i="1" dirty="0" err="1" smtClean="0"/>
              <a:t>Hook</a:t>
            </a:r>
            <a:r>
              <a:rPr lang="hu-HU" b="1" i="1" dirty="0" smtClean="0"/>
              <a:t>,</a:t>
            </a:r>
            <a:r>
              <a:rPr lang="hu-HU" i="1" dirty="0" smtClean="0"/>
              <a:t>angol </a:t>
            </a:r>
            <a:r>
              <a:rPr lang="hu-HU" i="1" dirty="0"/>
              <a:t>akadémikus, természettudós, a </a:t>
            </a:r>
            <a:r>
              <a:rPr lang="hu-HU" i="1" dirty="0" err="1"/>
              <a:t>mikroszkopizálás</a:t>
            </a:r>
            <a:r>
              <a:rPr lang="hu-HU" i="1" dirty="0"/>
              <a:t> másik nagy egyénisége és úttörője</a:t>
            </a:r>
            <a:r>
              <a:rPr lang="hu-HU" i="1" dirty="0" smtClean="0"/>
              <a:t>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18434" name="Picture 2" descr="A bal oldali rajz sárga papíron fekete vonalas, a bal oldali festmény szín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7072362" cy="388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hu-HU" i="1" dirty="0" err="1"/>
              <a:t>Hook</a:t>
            </a:r>
            <a:r>
              <a:rPr lang="hu-HU" i="1" dirty="0"/>
              <a:t> összetett mikroszkópokkal dolgozott. A szemlencsét és a tárgylencsét magukba foglaló részeket egy henger alakú cső (tubus) két végére erősítette, az egész együttest fénymentesen zárta és egy olyan állványra szerelte, amelyen a mikroszkóp magasságát és ezzel a kép élességét állítani lehetett. A mikroszkóp tubusát szépen mintázott és festett bőrrel vonták be. </a:t>
            </a:r>
            <a:r>
              <a:rPr lang="hu-HU" i="1" dirty="0" err="1"/>
              <a:t>Hook</a:t>
            </a:r>
            <a:r>
              <a:rPr lang="hu-HU" i="1" dirty="0"/>
              <a:t> mikroszkóplámpát is használt.</a:t>
            </a:r>
            <a:endParaRPr lang="hu-H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 rajz fekete-fehé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5199076" cy="507209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6215074" y="1142984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Hook</a:t>
            </a:r>
            <a:r>
              <a:rPr lang="hu-HU" dirty="0"/>
              <a:t> mikroszkópja: alul a mikroszkóp rajza az olajmécsessel és az üveggömbbel, felül a mikroszkóp hosszmetszete</a:t>
            </a: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sz="quarter" idx="1"/>
          </p:nvPr>
        </p:nvSpPr>
        <p:spPr>
          <a:xfrm>
            <a:off x="457200" y="500063"/>
            <a:ext cx="8229600" cy="2071681"/>
          </a:xfrm>
        </p:spPr>
        <p:txBody>
          <a:bodyPr>
            <a:normAutofit/>
          </a:bodyPr>
          <a:lstStyle/>
          <a:p>
            <a:r>
              <a:rPr lang="hu-HU" i="1" dirty="0"/>
              <a:t>Megjelentek a kis dobozzal ellátott és faalapra épített </a:t>
            </a:r>
            <a:r>
              <a:rPr lang="hu-HU" i="1" dirty="0" err="1"/>
              <a:t>preparálómikroszkópok</a:t>
            </a:r>
            <a:r>
              <a:rPr lang="hu-HU" i="1" dirty="0"/>
              <a:t> is, amelyeket ki lehetett vinni a terepre pl. a begyűjtött rovarok ivar- vagy szájszerveit </a:t>
            </a:r>
            <a:r>
              <a:rPr lang="hu-HU" i="1" dirty="0" smtClean="0"/>
              <a:t>vizsgálandó.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21506" name="Picture 2" descr="A bal oldalon fekete háttér előtt látszik egy aranysárga szinű mikroszkóp, a jobb oldalon középen barna fadobozban színes metszetek, a doboz bal oldalán mikroszkóp, jobbra aranyszínű állványra rögzített kerek nagyító áll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7620000" cy="36671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244</Words>
  <Application>Microsoft Office PowerPoint</Application>
  <PresentationFormat>Diavetítés a képernyőre (4:3 oldalarány)</PresentationFormat>
  <Paragraphs>27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Loggia</vt:lpstr>
      <vt:lpstr>Fénymikroszkóp története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Felhasznált irodalom</vt:lpstr>
      <vt:lpstr>Köszönöm a figyelmet!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Fénymikroszkóp története</dc:title>
  <dc:creator>Eniko</dc:creator>
  <cp:lastModifiedBy>Eniko</cp:lastModifiedBy>
  <cp:revision>3</cp:revision>
  <dcterms:created xsi:type="dcterms:W3CDTF">2019-04-07T06:12:18Z</dcterms:created>
  <dcterms:modified xsi:type="dcterms:W3CDTF">2019-04-07T06:36:24Z</dcterms:modified>
</cp:coreProperties>
</file>