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70" r:id="rId5"/>
    <p:sldId id="267" r:id="rId6"/>
    <p:sldId id="262" r:id="rId7"/>
    <p:sldId id="259" r:id="rId8"/>
    <p:sldId id="276" r:id="rId9"/>
    <p:sldId id="27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28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8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05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43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544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8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42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61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60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62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030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53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0580-0248-4ED3-9AB7-E3AAE427C322}" type="datetimeFigureOut">
              <a:rPr lang="hu-HU" smtClean="0"/>
              <a:t>19. 01. 29.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849C-D056-4E9D-AE17-65A7CF75E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3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17" y="122663"/>
            <a:ext cx="11824010" cy="673533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13931" y="-7398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b="1" dirty="0" smtClean="0">
                <a:latin typeface="Bradley Hand ITC" panose="03070402050302030203" pitchFamily="66" charset="0"/>
              </a:rPr>
              <a:t>CIRKUSZ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4361" y="6289482"/>
            <a:ext cx="9144000" cy="1655762"/>
          </a:xfrm>
        </p:spPr>
        <p:txBody>
          <a:bodyPr/>
          <a:lstStyle/>
          <a:p>
            <a:r>
              <a:rPr lang="hu-HU" dirty="0" smtClean="0"/>
              <a:t>Matematikai zsonglőrködés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638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3112" y="0"/>
            <a:ext cx="9650411" cy="1325563"/>
          </a:xfrm>
        </p:spPr>
        <p:txBody>
          <a:bodyPr>
            <a:no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1. Figyeld meg a plakátot, majd válaszolj a kérdésekre</a:t>
            </a:r>
            <a:r>
              <a:rPr lang="hu-HU" sz="4800" dirty="0" smtClean="0"/>
              <a:t>!</a:t>
            </a:r>
            <a:endParaRPr lang="hu-HU" sz="4800" dirty="0"/>
          </a:p>
        </p:txBody>
      </p:sp>
      <p:pic>
        <p:nvPicPr>
          <p:cNvPr id="2050" name="Picture 2" descr="http://magyarnemzeticirkusz.hu/data_folder/cimages/program_1b6fdca1c981760e70332c5596a405eb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385" y="1234440"/>
            <a:ext cx="4139039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4900" b="1" dirty="0">
                <a:latin typeface="Bradley Hand ITC" panose="03070402050302030203" pitchFamily="66" charset="0"/>
              </a:rPr>
              <a:t>Kérdések</a:t>
            </a:r>
            <a:br>
              <a:rPr lang="hu-HU" sz="4900" b="1" dirty="0">
                <a:latin typeface="Bradley Hand ITC" panose="03070402050302030203" pitchFamily="66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134911" y="1379095"/>
            <a:ext cx="10028419" cy="280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1</a:t>
            </a:r>
            <a:r>
              <a:rPr lang="hu-HU" sz="3600" dirty="0" smtClean="0"/>
              <a:t>. Hány </a:t>
            </a:r>
            <a:r>
              <a:rPr lang="hu-HU" sz="3600" dirty="0"/>
              <a:t>ember </a:t>
            </a:r>
            <a:r>
              <a:rPr lang="hu-HU" sz="3600" dirty="0" smtClean="0"/>
              <a:t>szerepelt </a:t>
            </a:r>
            <a:r>
              <a:rPr lang="hu-HU" sz="3600" dirty="0"/>
              <a:t>a képen?</a:t>
            </a:r>
            <a:br>
              <a:rPr lang="hu-HU" sz="3600" dirty="0"/>
            </a:br>
            <a:r>
              <a:rPr lang="hu-HU" sz="3600" dirty="0"/>
              <a:t>2</a:t>
            </a:r>
            <a:r>
              <a:rPr lang="hu-HU" sz="3600" dirty="0" smtClean="0"/>
              <a:t>. Mi </a:t>
            </a:r>
            <a:r>
              <a:rPr lang="hu-HU" sz="3600" dirty="0"/>
              <a:t>a cirkusz neve?</a:t>
            </a:r>
            <a:br>
              <a:rPr lang="hu-HU" sz="3600" dirty="0"/>
            </a:br>
            <a:r>
              <a:rPr lang="hu-HU" sz="3600" dirty="0"/>
              <a:t>3</a:t>
            </a:r>
            <a:r>
              <a:rPr lang="hu-HU" sz="3600" dirty="0" smtClean="0"/>
              <a:t>. Milyen </a:t>
            </a:r>
            <a:r>
              <a:rPr lang="hu-HU" sz="3600" dirty="0"/>
              <a:t>állatokat láttál?</a:t>
            </a:r>
            <a:br>
              <a:rPr lang="hu-HU" sz="3600" dirty="0"/>
            </a:br>
            <a:r>
              <a:rPr lang="hu-HU" sz="3600" dirty="0"/>
              <a:t>4</a:t>
            </a:r>
            <a:r>
              <a:rPr lang="hu-HU" sz="3600" dirty="0" smtClean="0"/>
              <a:t>. Hány </a:t>
            </a:r>
            <a:r>
              <a:rPr lang="hu-HU" sz="3600" dirty="0"/>
              <a:t>„közlekedési </a:t>
            </a:r>
            <a:r>
              <a:rPr lang="hu-HU" sz="3600" dirty="0" smtClean="0"/>
              <a:t>eszköz” </a:t>
            </a:r>
            <a:r>
              <a:rPr lang="hu-HU" sz="3600" dirty="0"/>
              <a:t>volt a levegőben?</a:t>
            </a:r>
            <a:br>
              <a:rPr lang="hu-HU" sz="3600" dirty="0"/>
            </a:br>
            <a:r>
              <a:rPr lang="hu-HU" sz="3600" dirty="0"/>
              <a:t>5. A kép alapján kik szerepelnek a cirkuszban?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443" y="4287187"/>
            <a:ext cx="3597639" cy="24527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546" y="0"/>
            <a:ext cx="2319454" cy="23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7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2</a:t>
            </a:r>
            <a:r>
              <a:rPr lang="hu-HU" b="1" dirty="0" smtClean="0">
                <a:latin typeface="Bradley Hand ITC" panose="03070402050302030203" pitchFamily="66" charset="0"/>
              </a:rPr>
              <a:t>. Írásban </a:t>
            </a:r>
            <a:r>
              <a:rPr lang="hu-HU" b="1" dirty="0" smtClean="0">
                <a:latin typeface="Bradley Hand ITC" panose="03070402050302030203" pitchFamily="66" charset="0"/>
              </a:rPr>
              <a:t>válaszolj!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813" y="1467481"/>
            <a:ext cx="8574374" cy="3284402"/>
          </a:xfrm>
        </p:spPr>
        <p:txBody>
          <a:bodyPr/>
          <a:lstStyle/>
          <a:p>
            <a:r>
              <a:rPr lang="hu-HU" sz="3200" dirty="0" smtClean="0"/>
              <a:t>Hány napig volt a cirkusz a városban?</a:t>
            </a:r>
          </a:p>
          <a:p>
            <a:r>
              <a:rPr lang="hu-HU" sz="3200" dirty="0" smtClean="0"/>
              <a:t>Összesen hány előadást tartottak?</a:t>
            </a:r>
          </a:p>
          <a:p>
            <a:r>
              <a:rPr lang="hu-HU" sz="3200" dirty="0" smtClean="0"/>
              <a:t>Mennyibe került 1 jegy?</a:t>
            </a:r>
          </a:p>
          <a:p>
            <a:r>
              <a:rPr lang="hu-HU" sz="3200" dirty="0" smtClean="0"/>
              <a:t>Egy 4 tagú család akciós jeggyel mennyiért nézhette meg az előadást?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5235" y="4664918"/>
            <a:ext cx="4128428" cy="15165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276" y="1"/>
            <a:ext cx="3383724" cy="67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6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576" y="0"/>
            <a:ext cx="12486706" cy="6858000"/>
          </a:xfrm>
          <a:prstGeom prst="rect">
            <a:avLst/>
          </a:prstGeom>
        </p:spPr>
      </p:pic>
      <p:sp>
        <p:nvSpPr>
          <p:cNvPr id="13" name="Lekerekített téglalap 12"/>
          <p:cNvSpPr/>
          <p:nvPr/>
        </p:nvSpPr>
        <p:spPr>
          <a:xfrm>
            <a:off x="-183472" y="4872556"/>
            <a:ext cx="5149864" cy="19854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Átellenes sarkain levágott téglalap 10"/>
          <p:cNvSpPr/>
          <p:nvPr/>
        </p:nvSpPr>
        <p:spPr>
          <a:xfrm>
            <a:off x="7949802" y="34484"/>
            <a:ext cx="4221328" cy="250148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176884" y="45616"/>
            <a:ext cx="4068296" cy="25778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-31915" y="3632313"/>
            <a:ext cx="12192000" cy="12402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7200" b="1" dirty="0">
                <a:solidFill>
                  <a:srgbClr val="000000"/>
                </a:solidFill>
                <a:latin typeface="Open Sans"/>
              </a:rPr>
              <a:t>A Magyar Nemzeti Cirkusz társulata 70 főből áll. </a:t>
            </a:r>
            <a:r>
              <a:rPr lang="hu-HU" sz="7200" b="1" dirty="0" smtClean="0">
                <a:solidFill>
                  <a:srgbClr val="000000"/>
                </a:solidFill>
                <a:latin typeface="Open Sans"/>
              </a:rPr>
              <a:t>A </a:t>
            </a:r>
            <a:r>
              <a:rPr lang="hu-HU" sz="7200" b="1" dirty="0">
                <a:solidFill>
                  <a:srgbClr val="000000"/>
                </a:solidFill>
                <a:latin typeface="Open Sans"/>
              </a:rPr>
              <a:t>cirkuszsátor 1500 fő befogadására elegendő. Az időjárástól függően a nézőtér fűthető.</a:t>
            </a:r>
            <a:r>
              <a:rPr lang="hu-HU" sz="7200" b="1" dirty="0"/>
              <a:t/>
            </a:r>
            <a:br>
              <a:rPr lang="hu-HU" sz="7200" b="1" dirty="0"/>
            </a:br>
            <a:r>
              <a:rPr lang="hu-HU" sz="7200" b="1" dirty="0" smtClean="0">
                <a:solidFill>
                  <a:srgbClr val="000000"/>
                </a:solidFill>
                <a:latin typeface="Open Sans"/>
              </a:rPr>
              <a:t>Budapesttől </a:t>
            </a:r>
            <a:r>
              <a:rPr lang="hu-HU" sz="7200" b="1" dirty="0">
                <a:solidFill>
                  <a:srgbClr val="000000"/>
                </a:solidFill>
                <a:latin typeface="Open Sans"/>
              </a:rPr>
              <a:t>nem messze, Szadán található a cirkusz téli szállása. Több, mint 2000 négyzetméteres terület biztosított az állatistállók, a próbaterem és a manézs részére.</a:t>
            </a:r>
            <a:r>
              <a:rPr lang="hu-HU" sz="7200" b="1" dirty="0"/>
              <a:t/>
            </a:r>
            <a:br>
              <a:rPr lang="hu-HU" sz="7200" b="1" dirty="0"/>
            </a:br>
            <a:r>
              <a:rPr lang="hu-HU" sz="7200" b="1" dirty="0">
                <a:solidFill>
                  <a:srgbClr val="000000"/>
                </a:solidFill>
                <a:latin typeface="Open Sans"/>
              </a:rPr>
              <a:t>A cirkusz szerves része a minden este élőben játszó 10 tagú fúvószenekar és Lady </a:t>
            </a:r>
            <a:r>
              <a:rPr lang="hu-HU" sz="7200" b="1" dirty="0" err="1">
                <a:solidFill>
                  <a:srgbClr val="000000"/>
                </a:solidFill>
                <a:latin typeface="Open Sans"/>
              </a:rPr>
              <a:t>Massala</a:t>
            </a:r>
            <a:r>
              <a:rPr lang="hu-HU" sz="7200" b="1" dirty="0">
                <a:solidFill>
                  <a:srgbClr val="000000"/>
                </a:solidFill>
                <a:latin typeface="Open Sans"/>
              </a:rPr>
              <a:t>, afrikai énekesnő, és közel 100 </a:t>
            </a:r>
            <a:r>
              <a:rPr lang="hu-HU" sz="7200" b="1" dirty="0" smtClean="0">
                <a:solidFill>
                  <a:srgbClr val="000000"/>
                </a:solidFill>
                <a:latin typeface="Open Sans"/>
              </a:rPr>
              <a:t>idomított </a:t>
            </a:r>
            <a:r>
              <a:rPr lang="hu-HU" sz="7200" b="1" dirty="0">
                <a:solidFill>
                  <a:srgbClr val="000000"/>
                </a:solidFill>
                <a:latin typeface="Open Sans"/>
              </a:rPr>
              <a:t>állat</a:t>
            </a:r>
            <a:r>
              <a:rPr lang="hu-HU" sz="7200" b="1" dirty="0" smtClean="0">
                <a:solidFill>
                  <a:srgbClr val="000000"/>
                </a:solidFill>
                <a:latin typeface="Open Sans"/>
              </a:rPr>
              <a:t>.</a:t>
            </a:r>
            <a:r>
              <a:rPr lang="hu-HU" sz="7200" b="1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0" y="5122533"/>
            <a:ext cx="5000978" cy="1950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A Kovács család 3 gyerekkel ment a cirkuszba és a páholyba foglaltak helyet, a  Takács család 2 gyermekével a B. szektorban ült. Melyik család fizetett többet és mennyivel?</a:t>
            </a:r>
          </a:p>
          <a:p>
            <a:endParaRPr lang="hu-HU" sz="3200" dirty="0" smtClean="0"/>
          </a:p>
          <a:p>
            <a:pPr marL="0" indent="0">
              <a:buNone/>
            </a:pP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9632720" y="5380672"/>
            <a:ext cx="3102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Open Sans"/>
              </a:rPr>
              <a:t>Árak:</a:t>
            </a:r>
            <a:endParaRPr lang="hu-HU" dirty="0">
              <a:solidFill>
                <a:srgbClr val="000000"/>
              </a:solidFill>
              <a:latin typeface="Open Sans"/>
            </a:endParaRPr>
          </a:p>
          <a:p>
            <a:r>
              <a:rPr lang="hu-HU" dirty="0">
                <a:solidFill>
                  <a:srgbClr val="000000"/>
                </a:solidFill>
                <a:latin typeface="Open Sans"/>
              </a:rPr>
              <a:t>VIP: 5.000 Ft / fő</a:t>
            </a:r>
          </a:p>
          <a:p>
            <a:r>
              <a:rPr lang="hu-HU" dirty="0">
                <a:solidFill>
                  <a:srgbClr val="000000"/>
                </a:solidFill>
                <a:latin typeface="Open Sans"/>
              </a:rPr>
              <a:t>Páholy: 3.500 Ft / fő</a:t>
            </a:r>
          </a:p>
          <a:p>
            <a:r>
              <a:rPr lang="hu-HU" dirty="0">
                <a:solidFill>
                  <a:srgbClr val="000000"/>
                </a:solidFill>
                <a:latin typeface="Open Sans"/>
              </a:rPr>
              <a:t>A szektor: 3.000 Ft / fő</a:t>
            </a:r>
          </a:p>
          <a:p>
            <a:r>
              <a:rPr lang="hu-HU" dirty="0">
                <a:solidFill>
                  <a:srgbClr val="000000"/>
                </a:solidFill>
                <a:latin typeface="Open Sans"/>
              </a:rPr>
              <a:t>B szektor: 4.500 Ft 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408530" y="171401"/>
            <a:ext cx="3490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cirkusz társulata tegnap 2 előadáson, teljes létszámmal lépett fel, a sátor is tele volt. Hány ember volt a 2 előadáson összesen?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41787" y="468332"/>
            <a:ext cx="3441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Cirkusz téli szállásának a negyedét az istállók, a felét a próbaterem és a manézs teszi ki. Melyik hány négyzetméter?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450404" y="5094323"/>
            <a:ext cx="2910201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Ha az állatok között</a:t>
            </a:r>
            <a:r>
              <a:rPr lang="hu-HU" dirty="0"/>
              <a:t> </a:t>
            </a:r>
            <a:r>
              <a:rPr lang="hu-HU" sz="2400" dirty="0"/>
              <a:t>van 12 madár, a többi emlős. Hány lábuk van összesen?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4682980" y="-8722"/>
            <a:ext cx="325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Bradley Hand ITC" panose="03070402050302030203" pitchFamily="66" charset="0"/>
              </a:rPr>
              <a:t>3</a:t>
            </a:r>
            <a:r>
              <a:rPr lang="hu-HU" sz="4400" b="1" dirty="0" smtClean="0">
                <a:latin typeface="Bradley Hand ITC" panose="03070402050302030203" pitchFamily="66" charset="0"/>
              </a:rPr>
              <a:t>.Szöveges </a:t>
            </a:r>
            <a:r>
              <a:rPr lang="hu-HU" sz="4400" b="1" dirty="0" smtClean="0">
                <a:latin typeface="Bradley Hand ITC" panose="03070402050302030203" pitchFamily="66" charset="0"/>
              </a:rPr>
              <a:t>feladatok</a:t>
            </a:r>
            <a:endParaRPr lang="hu-HU" sz="4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8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378" y="365126"/>
            <a:ext cx="10518422" cy="1057276"/>
          </a:xfrm>
        </p:spPr>
        <p:txBody>
          <a:bodyPr/>
          <a:lstStyle/>
          <a:p>
            <a:r>
              <a:rPr lang="hu-HU" b="1" dirty="0">
                <a:latin typeface="Bradley Hand ITC" panose="03070402050302030203" pitchFamily="66" charset="0"/>
              </a:rPr>
              <a:t>4</a:t>
            </a:r>
            <a:r>
              <a:rPr lang="hu-HU" b="1" dirty="0" smtClean="0">
                <a:latin typeface="Bradley Hand ITC" panose="03070402050302030203" pitchFamily="66" charset="0"/>
              </a:rPr>
              <a:t>. Számolj </a:t>
            </a:r>
            <a:r>
              <a:rPr lang="hu-HU" b="1" dirty="0" smtClean="0">
                <a:latin typeface="Bradley Hand ITC" panose="03070402050302030203" pitchFamily="66" charset="0"/>
              </a:rPr>
              <a:t>ügyesen!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021" y="2066979"/>
            <a:ext cx="7042740" cy="4351338"/>
          </a:xfrm>
        </p:spPr>
        <p:txBody>
          <a:bodyPr>
            <a:normAutofit/>
          </a:bodyPr>
          <a:lstStyle/>
          <a:p>
            <a:pPr lvl="1" algn="ctr"/>
            <a:r>
              <a:rPr lang="hu-HU" sz="4000" dirty="0" smtClean="0"/>
              <a:t>4500</a:t>
            </a:r>
            <a:r>
              <a:rPr lang="pt-BR" sz="4000" dirty="0" smtClean="0"/>
              <a:t> + 20</a:t>
            </a:r>
            <a:r>
              <a:rPr lang="hu-HU" sz="4000" dirty="0" smtClean="0"/>
              <a:t>x70</a:t>
            </a:r>
            <a:r>
              <a:rPr lang="pt-BR" sz="4000" dirty="0" smtClean="0"/>
              <a:t> – </a:t>
            </a:r>
            <a:r>
              <a:rPr lang="hu-HU" sz="4000" dirty="0" smtClean="0"/>
              <a:t>2000</a:t>
            </a:r>
            <a:r>
              <a:rPr lang="pt-BR" sz="4000" dirty="0" smtClean="0"/>
              <a:t> + 600 = </a:t>
            </a:r>
            <a:endParaRPr lang="hu-HU" sz="4000" dirty="0" smtClean="0"/>
          </a:p>
          <a:p>
            <a:pPr algn="ctr"/>
            <a:r>
              <a:rPr lang="pt-BR" sz="4000" dirty="0" smtClean="0"/>
              <a:t>(</a:t>
            </a:r>
            <a:r>
              <a:rPr lang="hu-HU" sz="4000" dirty="0" smtClean="0"/>
              <a:t>4500</a:t>
            </a:r>
            <a:r>
              <a:rPr lang="pt-BR" sz="4000" dirty="0" smtClean="0"/>
              <a:t> + 2</a:t>
            </a:r>
            <a:r>
              <a:rPr lang="hu-HU" sz="4000" dirty="0" smtClean="0"/>
              <a:t>0x70</a:t>
            </a:r>
            <a:r>
              <a:rPr lang="pt-BR" sz="4000" dirty="0" smtClean="0"/>
              <a:t>) – (</a:t>
            </a:r>
            <a:r>
              <a:rPr lang="hu-HU" sz="4000" dirty="0" smtClean="0"/>
              <a:t>2000</a:t>
            </a:r>
            <a:r>
              <a:rPr lang="pt-BR" sz="4000" dirty="0" smtClean="0"/>
              <a:t> + 600) = </a:t>
            </a:r>
            <a:endParaRPr lang="hu-HU" sz="4000" dirty="0" smtClean="0"/>
          </a:p>
          <a:p>
            <a:pPr algn="ctr"/>
            <a:r>
              <a:rPr lang="hu-HU" sz="4000" dirty="0" smtClean="0"/>
              <a:t>4500</a:t>
            </a:r>
            <a:r>
              <a:rPr lang="pt-BR" sz="4000" dirty="0" smtClean="0"/>
              <a:t> + (2</a:t>
            </a:r>
            <a:r>
              <a:rPr lang="hu-HU" sz="4000" dirty="0" smtClean="0"/>
              <a:t>0x70</a:t>
            </a:r>
            <a:r>
              <a:rPr lang="pt-BR" sz="4000" dirty="0" smtClean="0"/>
              <a:t> – 140</a:t>
            </a:r>
            <a:r>
              <a:rPr lang="hu-HU" sz="4000" dirty="0" smtClean="0"/>
              <a:t>0</a:t>
            </a:r>
            <a:r>
              <a:rPr lang="pt-BR" sz="4000" dirty="0" smtClean="0"/>
              <a:t>) + 600 = </a:t>
            </a:r>
            <a:endParaRPr lang="hu-HU" sz="4000" dirty="0" smtClean="0"/>
          </a:p>
          <a:p>
            <a:pPr algn="ctr"/>
            <a:r>
              <a:rPr lang="hu-HU" sz="4000" dirty="0" smtClean="0"/>
              <a:t>4500</a:t>
            </a:r>
            <a:r>
              <a:rPr lang="pt-BR" sz="4000" dirty="0" smtClean="0"/>
              <a:t> + 2</a:t>
            </a:r>
            <a:r>
              <a:rPr lang="hu-HU" sz="4000" dirty="0" smtClean="0"/>
              <a:t>0x70</a:t>
            </a:r>
            <a:r>
              <a:rPr lang="pt-BR" sz="4000" dirty="0" smtClean="0"/>
              <a:t> – (140</a:t>
            </a:r>
            <a:r>
              <a:rPr lang="hu-HU" sz="4000" dirty="0" smtClean="0"/>
              <a:t>0</a:t>
            </a:r>
            <a:r>
              <a:rPr lang="pt-BR" sz="4000" dirty="0" smtClean="0"/>
              <a:t> + 600) =</a:t>
            </a:r>
            <a:endParaRPr lang="hu-HU" sz="4000" dirty="0" smtClean="0"/>
          </a:p>
          <a:p>
            <a:pPr algn="ctr"/>
            <a:r>
              <a:rPr lang="pt-BR" sz="4000" dirty="0" smtClean="0"/>
              <a:t>(</a:t>
            </a:r>
            <a:r>
              <a:rPr lang="hu-HU" sz="4000" dirty="0" smtClean="0"/>
              <a:t>4500</a:t>
            </a:r>
            <a:r>
              <a:rPr lang="pt-BR" sz="4000" dirty="0" smtClean="0"/>
              <a:t> + 2</a:t>
            </a:r>
            <a:r>
              <a:rPr lang="hu-HU" sz="4000" dirty="0" smtClean="0"/>
              <a:t>0x70</a:t>
            </a:r>
            <a:r>
              <a:rPr lang="pt-BR" sz="4000" dirty="0" smtClean="0"/>
              <a:t>) – </a:t>
            </a:r>
            <a:r>
              <a:rPr lang="hu-HU" sz="4000" dirty="0" smtClean="0"/>
              <a:t>2000</a:t>
            </a:r>
            <a:r>
              <a:rPr lang="pt-BR" sz="4000" dirty="0" smtClean="0"/>
              <a:t> + 600 =</a:t>
            </a:r>
            <a:endParaRPr lang="hu-HU" sz="4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487" y="488157"/>
            <a:ext cx="3257333" cy="59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5</a:t>
            </a:r>
            <a:r>
              <a:rPr lang="hu-HU" b="1" dirty="0" smtClean="0">
                <a:latin typeface="Bradley Hand ITC" panose="03070402050302030203" pitchFamily="66" charset="0"/>
              </a:rPr>
              <a:t>. Számpiramis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4181"/>
            <a:ext cx="10515600" cy="5246442"/>
          </a:xfrm>
        </p:spPr>
        <p:txBody>
          <a:bodyPr/>
          <a:lstStyle/>
          <a:p>
            <a:pPr marL="0" indent="0">
              <a:buNone/>
            </a:pPr>
            <a:r>
              <a:rPr lang="hu-HU" sz="3200" dirty="0" smtClean="0"/>
              <a:t>Számpiramist </a:t>
            </a:r>
            <a:r>
              <a:rPr lang="hu-HU" sz="3200" dirty="0" smtClean="0"/>
              <a:t>építünk a cirkusz adataiból. </a:t>
            </a:r>
          </a:p>
          <a:p>
            <a:pPr marL="0" indent="0">
              <a:buNone/>
            </a:pPr>
            <a:r>
              <a:rPr lang="hu-HU" sz="3200" dirty="0" smtClean="0"/>
              <a:t>Mennyit rejt a bohóc feje?</a:t>
            </a:r>
            <a:endParaRPr lang="hu-HU" sz="3200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24460"/>
              </p:ext>
            </p:extLst>
          </p:nvPr>
        </p:nvGraphicFramePr>
        <p:xfrm>
          <a:off x="3226541" y="5618342"/>
          <a:ext cx="5737577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3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1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82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1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10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2000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100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70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1500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48490"/>
              </p:ext>
            </p:extLst>
          </p:nvPr>
        </p:nvGraphicFramePr>
        <p:xfrm>
          <a:off x="3858322" y="5015745"/>
          <a:ext cx="4605454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6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92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1185"/>
              </p:ext>
            </p:extLst>
          </p:nvPr>
        </p:nvGraphicFramePr>
        <p:xfrm>
          <a:off x="4599768" y="4432815"/>
          <a:ext cx="3059456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25950"/>
              </p:ext>
            </p:extLst>
          </p:nvPr>
        </p:nvGraphicFramePr>
        <p:xfrm>
          <a:off x="5196468" y="3905569"/>
          <a:ext cx="1817650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8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56374"/>
              </p:ext>
            </p:extLst>
          </p:nvPr>
        </p:nvGraphicFramePr>
        <p:xfrm>
          <a:off x="5402152" y="3286129"/>
          <a:ext cx="1364836" cy="51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251" y="2574484"/>
            <a:ext cx="1611498" cy="12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radley Hand ITC" panose="03070402050302030203" pitchFamily="66" charset="0"/>
              </a:rPr>
              <a:t>Megoldások</a:t>
            </a:r>
            <a:endParaRPr lang="hu-HU" dirty="0">
              <a:latin typeface="Bradley Hand ITC" panose="03070402050302030203" pitchFamily="66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519" y="1555858"/>
            <a:ext cx="4213654" cy="215775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711" y="605481"/>
            <a:ext cx="4636831" cy="294896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389" y="4048858"/>
            <a:ext cx="4459125" cy="25867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430" y="4163168"/>
            <a:ext cx="4544370" cy="25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19133" y="3311525"/>
            <a:ext cx="5608816" cy="2071818"/>
          </a:xfrm>
        </p:spPr>
        <p:txBody>
          <a:bodyPr>
            <a:normAutofit/>
          </a:bodyPr>
          <a:lstStyle/>
          <a:p>
            <a:pPr lvl="1" algn="ctr"/>
            <a:r>
              <a:rPr lang="hu-HU" sz="6200" smtClean="0">
                <a:latin typeface="Bradley Hand ITC" panose="03070402050302030203" pitchFamily="66" charset="0"/>
              </a:rPr>
              <a:t> Ügyesen </a:t>
            </a:r>
            <a:r>
              <a:rPr lang="hu-HU" sz="6200" dirty="0" smtClean="0">
                <a:latin typeface="Bradley Hand ITC" panose="03070402050302030203" pitchFamily="66" charset="0"/>
              </a:rPr>
              <a:t>számoltál!</a:t>
            </a:r>
            <a:endParaRPr lang="hu-HU" sz="6200" dirty="0">
              <a:latin typeface="Bradley Hand ITC" panose="03070402050302030203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949" y="0"/>
            <a:ext cx="5264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7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274</Words>
  <Application>Microsoft Macintosh PowerPoint</Application>
  <PresentationFormat>Custom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Office-téma</vt:lpstr>
      <vt:lpstr>       CIRKUSZ</vt:lpstr>
      <vt:lpstr>1. Figyeld meg a plakátot, majd válaszolj a kérdésekre!</vt:lpstr>
      <vt:lpstr>   Kérdések   </vt:lpstr>
      <vt:lpstr>2. Írásban válaszolj!</vt:lpstr>
      <vt:lpstr>PowerPoint Presentation</vt:lpstr>
      <vt:lpstr>4. Számolj ügyesen!</vt:lpstr>
      <vt:lpstr>5. Számpiramis</vt:lpstr>
      <vt:lpstr>Megoldások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CIRKUSZ</dc:title>
  <dc:creator>Zsuzsi</dc:creator>
  <cp:lastModifiedBy>macbook</cp:lastModifiedBy>
  <cp:revision>41</cp:revision>
  <dcterms:created xsi:type="dcterms:W3CDTF">2018-12-27T09:44:57Z</dcterms:created>
  <dcterms:modified xsi:type="dcterms:W3CDTF">2019-01-29T12:13:16Z</dcterms:modified>
</cp:coreProperties>
</file>