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2018.05.15.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2018.05.15.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2018.05.15.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2018.05.15.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2018.05.15.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2018.05.15.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2018.05.15.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2018.05.15.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2018.05.15.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2018.05.15.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2018.05.15.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2018.05.15.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termeszettar.hu/anyagok/ronov/ronov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sz="6600" b="1" dirty="0" smtClean="0">
                <a:solidFill>
                  <a:schemeClr val="accent2">
                    <a:lumMod val="50000"/>
                  </a:schemeClr>
                </a:solidFill>
              </a:rPr>
              <a:t>Kolbászfa és kavicsnövény</a:t>
            </a:r>
            <a:endParaRPr lang="hu-HU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Szitakötő folyóirat 42. szám </a:t>
            </a:r>
            <a:b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44-45.oldal </a:t>
            </a:r>
            <a:b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Szerző: Szigeti Zoltán</a:t>
            </a:r>
            <a:endParaRPr lang="hu-H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</a:rPr>
              <a:t>Kavicsnövény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5" name="Tartalom helye 4" descr="8 kavicsnövény virágo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1340768"/>
            <a:ext cx="5218348" cy="4040491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7941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sz="2300" b="1" dirty="0" smtClean="0">
                <a:solidFill>
                  <a:schemeClr val="accent2">
                    <a:lumMod val="50000"/>
                  </a:schemeClr>
                </a:solidFill>
              </a:rPr>
              <a:t>A sivatagban élő növény a nagy forróság miatt a föld alá bújik, csak vastag, kavicsra emlékeztető  levelei egy része éri a felszínt. Virágai csak rövid ideig nyílnak a ritka esőzések után.</a:t>
            </a:r>
            <a:endParaRPr lang="hu-HU" sz="23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</a:rPr>
              <a:t>Szakállbromélia</a:t>
            </a:r>
            <a:br>
              <a:rPr lang="hu-HU" sz="32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Tartalom helye 4" descr="11 szakállbroméli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476672"/>
            <a:ext cx="3711946" cy="5567919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43406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sz="2300" b="1" dirty="0" smtClean="0">
                <a:solidFill>
                  <a:schemeClr val="accent2">
                    <a:lumMod val="50000"/>
                  </a:schemeClr>
                </a:solidFill>
              </a:rPr>
              <a:t>Az Észak-Amerikában őshonos tölgyfák és mocsárciprusok ágairól lógó virágos növény szakállszerű szálait a fészekrakó madarak fészkük építéséhez használják. </a:t>
            </a:r>
            <a:endParaRPr lang="hu-HU" sz="23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Készítette: Jenei Beáta, Huszár Gál Gimnázium, Debrecen</a:t>
            </a:r>
          </a:p>
          <a:p>
            <a:pPr>
              <a:buNone/>
            </a:pP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Források: </a:t>
            </a:r>
          </a:p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Szitakötő folyóirat 42. szám, Szigeti Zoltán: Kolbászfa és kavicsnövény </a:t>
            </a:r>
          </a:p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Természettár – 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Botanika – Rovaremésztő növények</a:t>
            </a:r>
          </a:p>
          <a:p>
            <a:pPr>
              <a:buNone/>
            </a:pP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Képek: 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Természettár </a:t>
            </a:r>
            <a:b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http://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termeszettar.hu/anyagok/ronov/ronov.htm</a:t>
            </a:r>
            <a:endParaRPr lang="hu-H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hu-H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332656"/>
            <a:ext cx="3008313" cy="626469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sz="2300" b="1" dirty="0" smtClean="0">
                <a:solidFill>
                  <a:schemeClr val="accent2">
                    <a:lumMod val="50000"/>
                  </a:schemeClr>
                </a:solidFill>
              </a:rPr>
              <a:t>A természetben gyakran találkozhatunk hihetetlen tulajdonságú növényekkel. Vannak például állatokat „evő” növények, amelyek persze nem rágják meg áldozataikat, hanem csapdába ejtik őket és olyan anyagokat termelnek, melyek megemésztik a zsákmányt. Így jut a növény a teste felépítéséhez szükséges nitrogénhez.</a:t>
            </a:r>
            <a:endParaRPr lang="hu-HU" sz="23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Tartalom helye 9" descr="1 szitakötő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404664"/>
            <a:ext cx="3960440" cy="3089143"/>
          </a:xfrm>
        </p:spPr>
      </p:pic>
      <p:pic>
        <p:nvPicPr>
          <p:cNvPr id="11" name="Kép 10" descr="2 csapd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005064"/>
            <a:ext cx="3747432" cy="2520280"/>
          </a:xfrm>
          <a:prstGeom prst="rect">
            <a:avLst/>
          </a:prstGeom>
        </p:spPr>
      </p:pic>
      <p:pic>
        <p:nvPicPr>
          <p:cNvPr id="12" name="Kép 11" descr="3 egé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2132856"/>
            <a:ext cx="1872208" cy="4168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3008313" cy="1162050"/>
          </a:xfrm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</a:rPr>
              <a:t>Vénusz légycsapója</a:t>
            </a:r>
            <a:endParaRPr lang="hu-H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1520" y="1412776"/>
            <a:ext cx="3008313" cy="523426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u-HU" sz="2000" b="1" dirty="0" smtClean="0">
                <a:solidFill>
                  <a:schemeClr val="accent2">
                    <a:lumMod val="50000"/>
                  </a:schemeClr>
                </a:solidFill>
              </a:rPr>
              <a:t>A levelek belsejében mindkét oldalon 3 - </a:t>
            </a:r>
            <a:r>
              <a:rPr lang="hu-HU" sz="2000" b="1" dirty="0" err="1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hu-H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sz="2000" b="1" dirty="0" err="1" smtClean="0">
                <a:solidFill>
                  <a:schemeClr val="accent2">
                    <a:lumMod val="50000"/>
                  </a:schemeClr>
                </a:solidFill>
              </a:rPr>
              <a:t>érzékelőszőr</a:t>
            </a:r>
            <a:r>
              <a:rPr lang="hu-HU" sz="2000" b="1" dirty="0" smtClean="0">
                <a:solidFill>
                  <a:schemeClr val="accent2">
                    <a:lumMod val="50000"/>
                  </a:schemeClr>
                </a:solidFill>
              </a:rPr>
              <a:t> található. Amikor a zsákmány a csapdára száll és az érzékelőket megérinti, a levéllemezek fél másodperc alatt összezáródnak és foglyul ejtik az áldozatot. A csapda bezárul és emésztőnedvekkel telik meg, amíg a zsákmány fel nem oldódik. Az emésztés után, ami egy-két hét alatt zajlik le, a csapda újra kinyílik.</a:t>
            </a:r>
            <a:endParaRPr lang="hu-H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Tartalom helye 6" descr="12 vénusz légycsapó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844824"/>
            <a:ext cx="5275935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dirty="0" smtClean="0">
                <a:solidFill>
                  <a:schemeClr val="accent2">
                    <a:lumMod val="50000"/>
                  </a:schemeClr>
                </a:solidFill>
              </a:rPr>
              <a:t>Harmatfű</a:t>
            </a:r>
            <a:br>
              <a:rPr lang="hu-HU" sz="40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Tartalom helye 4" descr="6 harmatfű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700808"/>
            <a:ext cx="5340945" cy="4104456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sz="2300" b="1" dirty="0" smtClean="0">
                <a:solidFill>
                  <a:schemeClr val="accent2">
                    <a:lumMod val="50000"/>
                  </a:schemeClr>
                </a:solidFill>
              </a:rPr>
              <a:t>A "harmatfű" név a leveleken található fonalszerű mirigyszőrök </a:t>
            </a:r>
            <a:r>
              <a:rPr lang="hu-HU" sz="23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sz="2300" b="1" dirty="0" smtClean="0">
                <a:solidFill>
                  <a:schemeClr val="accent2">
                    <a:lumMod val="50000"/>
                  </a:schemeClr>
                </a:solidFill>
              </a:rPr>
              <a:t>által </a:t>
            </a:r>
            <a:r>
              <a:rPr lang="hu-HU" sz="2300" b="1" dirty="0" smtClean="0">
                <a:solidFill>
                  <a:schemeClr val="accent2">
                    <a:lumMod val="50000"/>
                  </a:schemeClr>
                </a:solidFill>
              </a:rPr>
              <a:t>kiválasztott ragadós nedvre </a:t>
            </a:r>
            <a:r>
              <a:rPr lang="hu-HU" sz="2300" b="1" dirty="0" smtClean="0">
                <a:solidFill>
                  <a:schemeClr val="accent2">
                    <a:lumMod val="50000"/>
                  </a:schemeClr>
                </a:solidFill>
              </a:rPr>
              <a:t>utal. A szőrök hozzátapadnak</a:t>
            </a:r>
            <a:r>
              <a:rPr lang="hu-HU" sz="23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hu-HU" sz="2300" b="1" dirty="0" smtClean="0">
                <a:solidFill>
                  <a:schemeClr val="accent2">
                    <a:lumMod val="50000"/>
                  </a:schemeClr>
                </a:solidFill>
              </a:rPr>
              <a:t>ráhajolnak </a:t>
            </a:r>
            <a:r>
              <a:rPr lang="hu-HU" sz="2300" b="1" dirty="0" smtClean="0">
                <a:solidFill>
                  <a:schemeClr val="accent2">
                    <a:lumMod val="50000"/>
                  </a:schemeClr>
                </a:solidFill>
              </a:rPr>
              <a:t>az óvatlan rovarra, majd az egész levéllemez </a:t>
            </a:r>
            <a:r>
              <a:rPr lang="hu-HU" sz="2300" b="1" smtClean="0">
                <a:solidFill>
                  <a:schemeClr val="accent2">
                    <a:lumMod val="50000"/>
                  </a:schemeClr>
                </a:solidFill>
              </a:rPr>
              <a:t>az állatra </a:t>
            </a:r>
            <a:r>
              <a:rPr lang="hu-HU" sz="2300" b="1" dirty="0" smtClean="0">
                <a:solidFill>
                  <a:schemeClr val="accent2">
                    <a:lumMod val="50000"/>
                  </a:schemeClr>
                </a:solidFill>
              </a:rPr>
              <a:t>borul és </a:t>
            </a:r>
            <a:r>
              <a:rPr lang="hu-HU" sz="2300" b="1" dirty="0" smtClean="0">
                <a:solidFill>
                  <a:schemeClr val="accent2">
                    <a:lumMod val="50000"/>
                  </a:schemeClr>
                </a:solidFill>
              </a:rPr>
              <a:t>megemészti azt.</a:t>
            </a:r>
            <a:endParaRPr lang="hu-HU" sz="23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err="1" smtClean="0">
                <a:solidFill>
                  <a:schemeClr val="accent2">
                    <a:lumMod val="50000"/>
                  </a:schemeClr>
                </a:solidFill>
              </a:rPr>
              <a:t>Hízóka</a:t>
            </a:r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32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Tartalom helye 4" descr="7 hízók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1844824"/>
            <a:ext cx="4956549" cy="4032447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9024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</a:rPr>
              <a:t> A levelein megbúvó mirigyek kevés emésztő enzimet tartalmazó, ragacsos anyagot választanak ki, amely csillogása vonzza a rovarokat. A levélre leszállva azonban beleragadnak a váladékba és megkezdődik a zsákmány lebontása.</a:t>
            </a:r>
            <a:endParaRPr lang="hu-H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hu-HU" sz="36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36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b="1" dirty="0" err="1" smtClean="0">
                <a:solidFill>
                  <a:schemeClr val="accent2">
                    <a:lumMod val="50000"/>
                  </a:schemeClr>
                </a:solidFill>
              </a:rPr>
              <a:t>Rence</a:t>
            </a:r>
            <a:endParaRPr lang="hu-H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3008313" cy="640871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u-HU" sz="2100" b="1" dirty="0" smtClean="0">
                <a:solidFill>
                  <a:schemeClr val="accent2">
                    <a:lumMod val="50000"/>
                  </a:schemeClr>
                </a:solidFill>
              </a:rPr>
              <a:t>Gyökér nélküli vízinövény. Egyes levelein lévő sallangok hólyagokká </a:t>
            </a:r>
            <a:r>
              <a:rPr lang="hu-HU" sz="2100" b="1" dirty="0" smtClean="0">
                <a:solidFill>
                  <a:schemeClr val="accent2">
                    <a:lumMod val="50000"/>
                  </a:schemeClr>
                </a:solidFill>
              </a:rPr>
              <a:t>alakultak </a:t>
            </a:r>
            <a:r>
              <a:rPr lang="hu-HU" sz="2100" b="1" dirty="0" smtClean="0">
                <a:solidFill>
                  <a:schemeClr val="accent2">
                    <a:lumMod val="50000"/>
                  </a:schemeClr>
                </a:solidFill>
              </a:rPr>
              <a:t>át. Ezek </a:t>
            </a:r>
            <a:r>
              <a:rPr lang="hu-HU" sz="2100" b="1" dirty="0" smtClean="0">
                <a:solidFill>
                  <a:schemeClr val="accent2">
                    <a:lumMod val="50000"/>
                  </a:schemeClr>
                </a:solidFill>
              </a:rPr>
              <a:t>az állatok fogására szolgáló hólyagok vagy tömlők nyílással rendelkeznek, melyet egy, csupán befelé nyíló csappantyú zár le, előtte 2 </a:t>
            </a:r>
            <a:r>
              <a:rPr lang="hu-HU" sz="2100" b="1" dirty="0" smtClean="0">
                <a:solidFill>
                  <a:schemeClr val="accent2">
                    <a:lumMod val="50000"/>
                  </a:schemeClr>
                </a:solidFill>
              </a:rPr>
              <a:t>serte </a:t>
            </a:r>
            <a:r>
              <a:rPr lang="hu-HU" sz="2100" b="1" dirty="0" smtClean="0">
                <a:solidFill>
                  <a:schemeClr val="accent2">
                    <a:lumMod val="50000"/>
                  </a:schemeClr>
                </a:solidFill>
              </a:rPr>
              <a:t>található.</a:t>
            </a:r>
          </a:p>
          <a:p>
            <a:r>
              <a:rPr lang="hu-HU" sz="2100" b="1" dirty="0" smtClean="0">
                <a:solidFill>
                  <a:schemeClr val="accent2">
                    <a:lumMod val="50000"/>
                  </a:schemeClr>
                </a:solidFill>
              </a:rPr>
              <a:t>Amint </a:t>
            </a:r>
            <a:r>
              <a:rPr lang="hu-HU" sz="2100" b="1" dirty="0" smtClean="0">
                <a:solidFill>
                  <a:schemeClr val="accent2">
                    <a:lumMod val="50000"/>
                  </a:schemeClr>
                </a:solidFill>
              </a:rPr>
              <a:t>egy víziállat (például apró rák) megérinti az egyik sertét, kinyílik a csappantyú, és a szívóerő hatására a vízzel együtt az állat is a tömlő belsejébe sodródik. </a:t>
            </a:r>
          </a:p>
          <a:p>
            <a:endParaRPr lang="hu-HU" sz="2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Kép 4" descr="10 re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484784"/>
            <a:ext cx="5167435" cy="411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</a:rPr>
              <a:t>Kolbászfa</a:t>
            </a:r>
            <a:br>
              <a:rPr lang="hu-HU" sz="32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Tartalom helye 4" descr="9 kolbászfa virá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404664"/>
            <a:ext cx="2534004" cy="3410426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95536" y="2348880"/>
            <a:ext cx="3008313" cy="256996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sz="2800" b="1" dirty="0" smtClean="0">
                <a:solidFill>
                  <a:schemeClr val="accent2">
                    <a:lumMod val="50000"/>
                  </a:schemeClr>
                </a:solidFill>
              </a:rPr>
              <a:t>Hosszú száron lógó terméseinek formája kolbászra vagy szalámira emlékeztet. </a:t>
            </a:r>
            <a:endParaRPr lang="hu-H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Kép 5" descr="9a kolbászfa termé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996952"/>
            <a:ext cx="2724530" cy="3658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</a:rPr>
              <a:t>Gyertyafa</a:t>
            </a:r>
            <a:br>
              <a:rPr lang="hu-HU" sz="32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Tartalom helye 4" descr="5 gyertyaf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1340768"/>
            <a:ext cx="5236078" cy="4320480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23528" y="1844824"/>
            <a:ext cx="3008313" cy="271398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sz="2300" b="1" dirty="0" smtClean="0">
                <a:solidFill>
                  <a:schemeClr val="accent2">
                    <a:lumMod val="50000"/>
                  </a:schemeClr>
                </a:solidFill>
              </a:rPr>
              <a:t>Méteresre  megnövő termései vékonyak és egyenesek, mint a gyertyák. Virágait denevérek porozzák be.</a:t>
            </a:r>
            <a:endParaRPr lang="hu-HU" sz="23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</a:rPr>
              <a:t>Földimogyoró</a:t>
            </a:r>
            <a:br>
              <a:rPr lang="hu-HU" sz="32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Tartalom helye 4" descr="4 földimogyoró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340768"/>
            <a:ext cx="5247707" cy="4032448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1520" y="2060848"/>
            <a:ext cx="3008313" cy="249795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sz="2300" b="1" dirty="0" smtClean="0">
                <a:solidFill>
                  <a:schemeClr val="accent2">
                    <a:lumMod val="50000"/>
                  </a:schemeClr>
                </a:solidFill>
              </a:rPr>
              <a:t>A talajhoz közelebbi virágai a beporzás után befúrják magukat a földbe, ahol a hüvelyes termések kifejlődnek. </a:t>
            </a:r>
            <a:endParaRPr lang="hu-HU" sz="23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</TotalTime>
  <Words>341</Words>
  <Application>Microsoft Office PowerPoint</Application>
  <PresentationFormat>Diavetítés a képernyőre (4:3 oldalarány)</PresentationFormat>
  <Paragraphs>28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Kolbászfa és kavicsnövény</vt:lpstr>
      <vt:lpstr>2. dia</vt:lpstr>
      <vt:lpstr>Vénusz légycsapója</vt:lpstr>
      <vt:lpstr>Harmatfű </vt:lpstr>
      <vt:lpstr>Hízóka </vt:lpstr>
      <vt:lpstr> </vt:lpstr>
      <vt:lpstr>Kolbászfa </vt:lpstr>
      <vt:lpstr>Gyertyafa </vt:lpstr>
      <vt:lpstr>Földimogyoró </vt:lpstr>
      <vt:lpstr>Kavicsnövény </vt:lpstr>
      <vt:lpstr>Szakállbromélia </vt:lpstr>
      <vt:lpstr>12.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Kolbászfa és kavicsnövény</dc:title>
  <dc:creator>JBetty</dc:creator>
  <cp:lastModifiedBy>JBetty</cp:lastModifiedBy>
  <cp:revision>19</cp:revision>
  <dcterms:created xsi:type="dcterms:W3CDTF">2018-05-15T09:23:22Z</dcterms:created>
  <dcterms:modified xsi:type="dcterms:W3CDTF">2018-05-15T11:18:37Z</dcterms:modified>
</cp:coreProperties>
</file>