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8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456A-2336-44DB-8993-1D1D91AEAA62}" type="datetimeFigureOut">
              <a:rPr lang="hu-HU" smtClean="0"/>
              <a:t>2018. 02. 09.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BF30-A982-4853-9C05-47A2336D6CEE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456A-2336-44DB-8993-1D1D91AEAA62}" type="datetimeFigureOut">
              <a:rPr lang="hu-HU" smtClean="0"/>
              <a:t>2018. 02. 09.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BF30-A982-4853-9C05-47A2336D6CE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456A-2336-44DB-8993-1D1D91AEAA62}" type="datetimeFigureOut">
              <a:rPr lang="hu-HU" smtClean="0"/>
              <a:t>2018. 02. 09.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BF30-A982-4853-9C05-47A2336D6CE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456A-2336-44DB-8993-1D1D91AEAA62}" type="datetimeFigureOut">
              <a:rPr lang="hu-HU" smtClean="0"/>
              <a:t>2018. 02. 09.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BF30-A982-4853-9C05-47A2336D6CE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456A-2336-44DB-8993-1D1D91AEAA62}" type="datetimeFigureOut">
              <a:rPr lang="hu-HU" smtClean="0"/>
              <a:t>2018. 02. 09.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BF30-A982-4853-9C05-47A2336D6CEE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456A-2336-44DB-8993-1D1D91AEAA62}" type="datetimeFigureOut">
              <a:rPr lang="hu-HU" smtClean="0"/>
              <a:t>2018. 02. 09.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BF30-A982-4853-9C05-47A2336D6CE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456A-2336-44DB-8993-1D1D91AEAA62}" type="datetimeFigureOut">
              <a:rPr lang="hu-HU" smtClean="0"/>
              <a:t>2018. 02. 09.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BF30-A982-4853-9C05-47A2336D6CE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456A-2336-44DB-8993-1D1D91AEAA62}" type="datetimeFigureOut">
              <a:rPr lang="hu-HU" smtClean="0"/>
              <a:t>2018. 02. 09.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BF30-A982-4853-9C05-47A2336D6CE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456A-2336-44DB-8993-1D1D91AEAA62}" type="datetimeFigureOut">
              <a:rPr lang="hu-HU" smtClean="0"/>
              <a:t>2018. 02. 09.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BF30-A982-4853-9C05-47A2336D6CE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456A-2336-44DB-8993-1D1D91AEAA62}" type="datetimeFigureOut">
              <a:rPr lang="hu-HU" smtClean="0"/>
              <a:t>2018. 02. 09.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BF30-A982-4853-9C05-47A2336D6CE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 sarkán kerekítve levágott téglalap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erékszögű háromszög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456A-2336-44DB-8993-1D1D91AEAA62}" type="datetimeFigureOut">
              <a:rPr lang="hu-HU" smtClean="0"/>
              <a:t>2018. 02. 09.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520BF30-A982-4853-9C05-47A2336D6CEE}" type="slidenum">
              <a:rPr lang="hu-HU" smtClean="0"/>
              <a:t>‹#›</a:t>
            </a:fld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Szabadkézi sokszö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zabadkézi sokszö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6E6456A-2336-44DB-8993-1D1D91AEAA62}" type="datetimeFigureOut">
              <a:rPr lang="hu-HU" smtClean="0"/>
              <a:t>2018. 02. 09.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20BF30-A982-4853-9C05-47A2336D6CEE}" type="slidenum">
              <a:rPr lang="hu-HU" smtClean="0"/>
              <a:t>‹#›</a:t>
            </a:fld>
            <a:endParaRPr lang="hu-HU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hang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5572132" y="5572140"/>
            <a:ext cx="3571868" cy="1000132"/>
          </a:xfrm>
        </p:spPr>
        <p:txBody>
          <a:bodyPr/>
          <a:lstStyle/>
          <a:p>
            <a:r>
              <a:rPr lang="en-US" dirty="0" smtClean="0"/>
              <a:t>F</a:t>
            </a:r>
            <a:r>
              <a:rPr lang="hu-HU" dirty="0" err="1" smtClean="0"/>
              <a:t>öldes</a:t>
            </a:r>
            <a:r>
              <a:rPr lang="hu-HU" dirty="0" smtClean="0"/>
              <a:t> Károly</a:t>
            </a:r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6143668"/>
          </a:xfrm>
        </p:spPr>
        <p:txBody>
          <a:bodyPr/>
          <a:lstStyle/>
          <a:p>
            <a:r>
              <a:rPr lang="hu-HU" dirty="0"/>
              <a:t>A </a:t>
            </a:r>
            <a:r>
              <a:rPr lang="hu-HU" b="1" dirty="0"/>
              <a:t>hang</a:t>
            </a:r>
            <a:r>
              <a:rPr lang="hu-HU" dirty="0"/>
              <a:t> a hallószervünk által felfogható, a levegőben mechanikai hullámként terjedő rezgés</a:t>
            </a:r>
            <a:r>
              <a:rPr lang="hu-HU" dirty="0" smtClean="0"/>
              <a:t>.</a:t>
            </a:r>
          </a:p>
          <a:p>
            <a:r>
              <a:rPr lang="hu-HU" dirty="0"/>
              <a:t> A hang az emberi beszéd, a beszélt nyelvek, illetve a zene, a zenei hangrendszerek alapeleme</a:t>
            </a:r>
            <a:r>
              <a:rPr lang="hu-HU" dirty="0" smtClean="0"/>
              <a:t>.</a:t>
            </a:r>
          </a:p>
          <a:p>
            <a:r>
              <a:rPr lang="hu-HU" dirty="0"/>
              <a:t>Fizikai értelemben a hang egy rugalmas közeg mechanikai rezgése, ami hullámokban tovaterjed.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6357982"/>
          </a:xfrm>
        </p:spPr>
        <p:txBody>
          <a:bodyPr/>
          <a:lstStyle/>
          <a:p>
            <a:r>
              <a:rPr lang="hu-HU" dirty="0"/>
              <a:t>Ha e rezgés frekvenciája kb. 20 Hz alatti, vagy kb. 20 kHz fölötti, akkor hallásunk nem érzékeli </a:t>
            </a:r>
            <a:r>
              <a:rPr lang="hu-HU" dirty="0" smtClean="0"/>
              <a:t>azt. </a:t>
            </a:r>
          </a:p>
          <a:p>
            <a:r>
              <a:rPr lang="hu-HU" dirty="0"/>
              <a:t>E</a:t>
            </a:r>
            <a:r>
              <a:rPr lang="hu-HU" dirty="0" smtClean="0"/>
              <a:t>lső </a:t>
            </a:r>
            <a:r>
              <a:rPr lang="hu-HU" dirty="0"/>
              <a:t>esetben infrahangnak, a másodikban ultrahangnak nevezzük</a:t>
            </a:r>
            <a:r>
              <a:rPr lang="hu-HU" dirty="0" smtClean="0"/>
              <a:t>.</a:t>
            </a:r>
          </a:p>
          <a:p>
            <a:r>
              <a:rPr lang="hu-HU" dirty="0"/>
              <a:t>A nagyon nagy frekvenciájú ultrahangokat – hol 100 MHz, hol 1 </a:t>
            </a:r>
            <a:r>
              <a:rPr lang="hu-HU" dirty="0" err="1"/>
              <a:t>GHz</a:t>
            </a:r>
            <a:r>
              <a:rPr lang="hu-HU" dirty="0"/>
              <a:t> fölött – </a:t>
            </a:r>
            <a:r>
              <a:rPr lang="hu-HU" dirty="0" err="1"/>
              <a:t>hiperhangnak</a:t>
            </a:r>
            <a:r>
              <a:rPr lang="hu-HU" dirty="0"/>
              <a:t> is nevezik</a:t>
            </a:r>
            <a:r>
              <a:rPr lang="hu-HU" dirty="0" smtClean="0"/>
              <a:t>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hangok tanulmányozása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14282" y="2000240"/>
            <a:ext cx="8472518" cy="4525963"/>
          </a:xfrm>
        </p:spPr>
        <p:txBody>
          <a:bodyPr/>
          <a:lstStyle/>
          <a:p>
            <a:r>
              <a:rPr lang="sv-SE" dirty="0"/>
              <a:t>A hangot mint fizikai jelenséget az </a:t>
            </a:r>
            <a:r>
              <a:rPr lang="sv-SE" dirty="0" smtClean="0"/>
              <a:t>akusztika</a:t>
            </a:r>
            <a:endParaRPr lang="hu-HU" dirty="0" smtClean="0"/>
          </a:p>
          <a:p>
            <a:r>
              <a:rPr lang="hu-HU" dirty="0"/>
              <a:t> </a:t>
            </a:r>
            <a:r>
              <a:rPr lang="hu-HU" dirty="0" smtClean="0"/>
              <a:t>A beszédhangokat</a:t>
            </a:r>
            <a:r>
              <a:rPr lang="hu-HU" dirty="0"/>
              <a:t> a </a:t>
            </a:r>
            <a:r>
              <a:rPr lang="hu-HU" dirty="0" smtClean="0"/>
              <a:t>fonetika</a:t>
            </a:r>
          </a:p>
          <a:p>
            <a:r>
              <a:rPr lang="hu-HU" dirty="0" smtClean="0"/>
              <a:t>A</a:t>
            </a:r>
            <a:r>
              <a:rPr lang="hu-HU" dirty="0"/>
              <a:t> </a:t>
            </a:r>
            <a:r>
              <a:rPr lang="hu-HU" dirty="0" smtClean="0"/>
              <a:t>zenei hangokat</a:t>
            </a:r>
            <a:r>
              <a:rPr lang="hu-HU" dirty="0"/>
              <a:t> a zenetudomány </a:t>
            </a:r>
            <a:endParaRPr lang="hu-HU" dirty="0" smtClean="0"/>
          </a:p>
          <a:p>
            <a:pPr>
              <a:buNone/>
            </a:pPr>
            <a:r>
              <a:rPr lang="hu-HU" dirty="0" smtClean="0"/>
              <a:t>tanulmányozza</a:t>
            </a:r>
            <a:endParaRPr lang="hu-H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hang, mint rezgés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2160573"/>
            <a:ext cx="8229600" cy="4697427"/>
          </a:xfrm>
        </p:spPr>
        <p:txBody>
          <a:bodyPr/>
          <a:lstStyle/>
          <a:p>
            <a:r>
              <a:rPr lang="hu-HU" dirty="0"/>
              <a:t>A gyakorlatban minden hang mögött valamilyen tárgy, anyag részecskéinek rezgése </a:t>
            </a:r>
            <a:r>
              <a:rPr lang="hu-HU" dirty="0" smtClean="0"/>
              <a:t>áll.</a:t>
            </a:r>
          </a:p>
          <a:p>
            <a:r>
              <a:rPr lang="hu-HU" dirty="0"/>
              <a:t>Rezgésnek azt a folyamatot nevezzük, melynek állapotai időközönként ismétlődnek</a:t>
            </a:r>
            <a:r>
              <a:rPr lang="hu-HU" dirty="0" smtClean="0"/>
              <a:t>.</a:t>
            </a:r>
          </a:p>
          <a:p>
            <a:r>
              <a:rPr lang="hu-HU" dirty="0" smtClean="0"/>
              <a:t>Lehet: </a:t>
            </a:r>
          </a:p>
          <a:p>
            <a:pPr>
              <a:buFont typeface="Wingdings" pitchFamily="2" charset="2"/>
              <a:buChar char="v"/>
            </a:pPr>
            <a:r>
              <a:rPr lang="hu-HU" dirty="0" smtClean="0"/>
              <a:t>Periodikus</a:t>
            </a:r>
          </a:p>
          <a:p>
            <a:pPr>
              <a:buFont typeface="Wingdings" pitchFamily="2" charset="2"/>
              <a:buChar char="v"/>
            </a:pPr>
            <a:r>
              <a:rPr lang="hu-HU" dirty="0" smtClean="0"/>
              <a:t>Nem periodikus</a:t>
            </a:r>
            <a:endParaRPr lang="hu-H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hang terjedése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hang terjedése mindig valamilyen anyagban, közegben </a:t>
            </a:r>
            <a:r>
              <a:rPr lang="hu-HU" dirty="0" smtClean="0"/>
              <a:t>történik.</a:t>
            </a:r>
          </a:p>
          <a:p>
            <a:r>
              <a:rPr lang="hu-HU" dirty="0" smtClean="0"/>
              <a:t>Vákuumban</a:t>
            </a:r>
            <a:r>
              <a:rPr lang="hu-HU" dirty="0"/>
              <a:t> nem terjed hang</a:t>
            </a:r>
            <a:r>
              <a:rPr lang="hu-HU" dirty="0" smtClean="0"/>
              <a:t>.</a:t>
            </a:r>
          </a:p>
          <a:p>
            <a:r>
              <a:rPr lang="hu-HU" dirty="0"/>
              <a:t>Ez a közeg </a:t>
            </a:r>
            <a:r>
              <a:rPr lang="hu-HU" dirty="0" smtClean="0"/>
              <a:t>lehet:</a:t>
            </a:r>
          </a:p>
          <a:p>
            <a:pPr>
              <a:buFont typeface="Wingdings" pitchFamily="2" charset="2"/>
              <a:buChar char="v"/>
            </a:pPr>
            <a:r>
              <a:rPr lang="hu-HU" dirty="0"/>
              <a:t> </a:t>
            </a:r>
            <a:r>
              <a:rPr lang="hu-HU" dirty="0" smtClean="0"/>
              <a:t>gáz</a:t>
            </a:r>
          </a:p>
          <a:p>
            <a:pPr>
              <a:buFont typeface="Wingdings" pitchFamily="2" charset="2"/>
              <a:buChar char="v"/>
            </a:pPr>
            <a:r>
              <a:rPr lang="hu-HU" dirty="0" smtClean="0"/>
              <a:t>folyadék </a:t>
            </a:r>
            <a:r>
              <a:rPr lang="hu-HU" dirty="0"/>
              <a:t> </a:t>
            </a:r>
            <a:endParaRPr lang="hu-HU" dirty="0" smtClean="0"/>
          </a:p>
          <a:p>
            <a:pPr>
              <a:buFont typeface="Wingdings" pitchFamily="2" charset="2"/>
              <a:buChar char="v"/>
            </a:pPr>
            <a:r>
              <a:rPr lang="hu-HU" dirty="0" smtClean="0"/>
              <a:t>szilárd test</a:t>
            </a:r>
            <a:endParaRPr lang="hu-H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hang érzékelése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 fülünk által érzékelt hangoknak a következő tulajdonságai vannak</a:t>
            </a:r>
            <a:r>
              <a:rPr lang="hu-HU" dirty="0" smtClean="0"/>
              <a:t>:</a:t>
            </a:r>
          </a:p>
          <a:p>
            <a:pPr>
              <a:buFont typeface="Wingdings" pitchFamily="2" charset="2"/>
              <a:buChar char="v"/>
            </a:pPr>
            <a:r>
              <a:rPr lang="hu-HU" dirty="0" smtClean="0"/>
              <a:t>Hangosság</a:t>
            </a:r>
          </a:p>
          <a:p>
            <a:pPr>
              <a:buFont typeface="Wingdings" pitchFamily="2" charset="2"/>
              <a:buChar char="v"/>
            </a:pPr>
            <a:r>
              <a:rPr lang="hu-HU" dirty="0" smtClean="0"/>
              <a:t>Hangszín</a:t>
            </a:r>
          </a:p>
          <a:p>
            <a:pPr>
              <a:buFont typeface="Wingdings" pitchFamily="2" charset="2"/>
              <a:buChar char="v"/>
            </a:pPr>
            <a:r>
              <a:rPr lang="hu-HU" dirty="0" smtClean="0"/>
              <a:t>Hangmagasság</a:t>
            </a:r>
          </a:p>
          <a:p>
            <a:pPr>
              <a:buFont typeface="Wingdings" pitchFamily="2" charset="2"/>
              <a:buChar char="v"/>
            </a:pPr>
            <a:r>
              <a:rPr lang="hu-HU" dirty="0" smtClean="0"/>
              <a:t>Időtartam</a:t>
            </a:r>
          </a:p>
          <a:p>
            <a:pPr>
              <a:buNone/>
            </a:pPr>
            <a:endParaRPr lang="hu-HU" dirty="0" smtClean="0"/>
          </a:p>
          <a:p>
            <a:pPr>
              <a:buFont typeface="Wingdings" pitchFamily="2" charset="2"/>
              <a:buChar char="v"/>
            </a:pPr>
            <a:endParaRPr lang="hu-H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Felhasznált források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Wikipédia</a:t>
            </a:r>
            <a:endParaRPr lang="hu-HU" dirty="0" smtClean="0"/>
          </a:p>
          <a:p>
            <a:r>
              <a:rPr lang="hu-HU" dirty="0" err="1" smtClean="0"/>
              <a:t>Google</a:t>
            </a:r>
            <a:endParaRPr lang="hu-H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Köszönöm szépen a figyelmet!</a:t>
            </a:r>
            <a:endParaRPr lang="hu-H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</TotalTime>
  <Words>57</Words>
  <Application>Microsoft Office PowerPoint</Application>
  <PresentationFormat>Diavetítés a képernyőre (4:3 oldalarány)</PresentationFormat>
  <Paragraphs>36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Áramlás</vt:lpstr>
      <vt:lpstr>A hang</vt:lpstr>
      <vt:lpstr>2. dia</vt:lpstr>
      <vt:lpstr>3. dia</vt:lpstr>
      <vt:lpstr>A hangok tanulmányozása</vt:lpstr>
      <vt:lpstr>A hang, mint rezgés</vt:lpstr>
      <vt:lpstr>A hang terjedése</vt:lpstr>
      <vt:lpstr>A hang érzékelése</vt:lpstr>
      <vt:lpstr>Felhasznált források</vt:lpstr>
      <vt:lpstr>Köszönöm szépen a figyelmet!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hang</dc:title>
  <dc:creator>Eniko</dc:creator>
  <cp:lastModifiedBy>Eniko</cp:lastModifiedBy>
  <cp:revision>4</cp:revision>
  <dcterms:created xsi:type="dcterms:W3CDTF">2018-02-09T14:09:31Z</dcterms:created>
  <dcterms:modified xsi:type="dcterms:W3CDTF">2018-02-09T14:32:34Z</dcterms:modified>
</cp:coreProperties>
</file>