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lgerian" pitchFamily="82" charset="0"/>
              </a:rPr>
              <a:t>ÖRÖKMOZGÓ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Készítette: </a:t>
            </a:r>
            <a:r>
              <a:rPr lang="hu-HU" dirty="0" err="1" smtClean="0">
                <a:solidFill>
                  <a:schemeClr val="tx2"/>
                </a:solidFill>
              </a:rPr>
              <a:t>Dúrkó</a:t>
            </a:r>
            <a:r>
              <a:rPr lang="hu-HU" dirty="0" smtClean="0">
                <a:solidFill>
                  <a:schemeClr val="tx2"/>
                </a:solidFill>
              </a:rPr>
              <a:t> Irén könyvtáros és Virág </a:t>
            </a:r>
            <a:r>
              <a:rPr lang="hu-HU" dirty="0" err="1" smtClean="0">
                <a:solidFill>
                  <a:schemeClr val="tx2"/>
                </a:solidFill>
              </a:rPr>
              <a:t>Noah</a:t>
            </a:r>
            <a:r>
              <a:rPr lang="hu-HU" dirty="0" smtClean="0">
                <a:solidFill>
                  <a:schemeClr val="tx2"/>
                </a:solidFill>
              </a:rPr>
              <a:t> 5. osztályos tanuló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78" y="1143000"/>
            <a:ext cx="4643438" cy="2971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838200"/>
            <a:ext cx="3236913" cy="5287963"/>
          </a:xfrm>
        </p:spPr>
        <p:txBody>
          <a:bodyPr>
            <a:noAutofit/>
          </a:bodyPr>
          <a:lstStyle/>
          <a:p>
            <a:pPr algn="just"/>
            <a:r>
              <a:rPr lang="hu-HU" sz="2000" dirty="0"/>
              <a:t>1686- ban </a:t>
            </a:r>
            <a:r>
              <a:rPr lang="hu-HU" sz="2000" b="1" dirty="0"/>
              <a:t>de la Roque abbé</a:t>
            </a:r>
            <a:r>
              <a:rPr lang="hu-HU" sz="2000" dirty="0"/>
              <a:t>, a Journal des Scavans kiadója egy olyan örökmozgó ötletét vetette fel, amelyben egy lefelé szűkülő keresztmetszetű edény aljától egy kis cső halad az edény oldala mentén a folyadék felszíne </a:t>
            </a:r>
            <a:r>
              <a:rPr lang="hu-HU" sz="2000" dirty="0" smtClean="0"/>
              <a:t>fölé. </a:t>
            </a:r>
            <a:endParaRPr lang="hu-HU" sz="2000" dirty="0" smtClean="0"/>
          </a:p>
          <a:p>
            <a:pPr algn="just"/>
            <a:r>
              <a:rPr lang="hu-HU" sz="2000" dirty="0" smtClean="0"/>
              <a:t>De </a:t>
            </a:r>
            <a:r>
              <a:rPr lang="hu-HU" sz="2000" dirty="0"/>
              <a:t>la Roque azt remélte, hogy a folyadék nagy felszínén lévő víz kinyomja a vizet a kis keresztmetszetű csőből, és a víz onnan visszatér az edénybe.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 flipH="1">
            <a:off x="3962400" y="4343400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 smtClean="0"/>
              <a:t>              </a:t>
            </a:r>
            <a:r>
              <a:rPr lang="en-US" i="1" dirty="0" smtClean="0"/>
              <a:t>De </a:t>
            </a:r>
            <a:r>
              <a:rPr lang="en-US" i="1" dirty="0"/>
              <a:t>la </a:t>
            </a:r>
            <a:r>
              <a:rPr lang="en-US" i="1" dirty="0" err="1"/>
              <a:t>Roque</a:t>
            </a:r>
            <a:r>
              <a:rPr lang="en-US" i="1" dirty="0"/>
              <a:t> </a:t>
            </a:r>
            <a:r>
              <a:rPr lang="en-US" i="1" dirty="0" err="1"/>
              <a:t>örökmozgója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09850"/>
            <a:ext cx="3571875" cy="257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3401"/>
            <a:ext cx="7848600" cy="1828800"/>
          </a:xfrm>
        </p:spPr>
        <p:txBody>
          <a:bodyPr>
            <a:normAutofit/>
          </a:bodyPr>
          <a:lstStyle/>
          <a:p>
            <a:pPr algn="just"/>
            <a:r>
              <a:rPr lang="hu-HU" sz="2000" b="1" dirty="0"/>
              <a:t>Sir William Congreve </a:t>
            </a:r>
            <a:r>
              <a:rPr lang="hu-HU" sz="2000" dirty="0"/>
              <a:t>(1772-1829), az angol parlament egyik tagja, a </a:t>
            </a:r>
            <a:r>
              <a:rPr lang="hu-HU" sz="2000" b="1" dirty="0"/>
              <a:t>XIX. század elején </a:t>
            </a:r>
            <a:r>
              <a:rPr lang="hu-HU" sz="2000" dirty="0"/>
              <a:t>szintén víz felhasználásával akart ingyenes energiaforráshoz </a:t>
            </a:r>
            <a:r>
              <a:rPr lang="hu-HU" sz="2000" dirty="0" smtClean="0"/>
              <a:t>jutni. Az </a:t>
            </a:r>
            <a:r>
              <a:rPr lang="hu-HU" sz="2000" dirty="0"/>
              <a:t>ő terve szerint egy lejtős lapot szivacsok végtelen lánca vesz körül, és a szivacsok alul egy vízfürdőn vannak keresztülvezetve. A szivacsok tetejéhez egy súlyos lánc van rögzítve.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257800" y="5181600"/>
            <a:ext cx="2330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Congreve </a:t>
            </a:r>
            <a:r>
              <a:rPr lang="en-US" i="1" dirty="0" err="1"/>
              <a:t>örökmozgója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0800"/>
            <a:ext cx="2620985" cy="315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754563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/>
              <a:t>A sok sikertelen kísérletezés hatására a </a:t>
            </a:r>
            <a:r>
              <a:rPr lang="hu-HU" sz="2400" dirty="0"/>
              <a:t>Francia Tudományos Akadémia 1775-ben „végérvényesen” bezárta a kapuit minden olyan terv és kutatás előtt, amely perpetuum mobile, azaz örökmozgó létrehozására </a:t>
            </a:r>
            <a:r>
              <a:rPr lang="hu-HU" sz="2400" dirty="0" smtClean="0"/>
              <a:t>irányult.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3191"/>
            <a:ext cx="5111750" cy="3412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82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00" y="273050"/>
            <a:ext cx="8305800" cy="5853113"/>
          </a:xfrm>
        </p:spPr>
        <p:txBody>
          <a:bodyPr/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hu-HU" dirty="0" smtClean="0"/>
              <a:t>„Örökmozgók „ léteznek napjainkban is ők a természet kiapadhatatlan energiáját használják fel.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hu-HU" dirty="0" smtClean="0"/>
              <a:t>A nap, a víz és a szél energiáját alakítják át számunkra hasznos </a:t>
            </a:r>
            <a:r>
              <a:rPr lang="hu-HU" dirty="0" smtClean="0"/>
              <a:t>munkává.</a:t>
            </a:r>
            <a:endParaRPr lang="hu-HU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hu-HU" dirty="0" smtClean="0"/>
              <a:t>Ezek az úgynevezett megújuló </a:t>
            </a:r>
            <a:r>
              <a:rPr lang="hu-HU" dirty="0" smtClean="0"/>
              <a:t>energiaforrások.</a:t>
            </a:r>
            <a:endParaRPr lang="hu-HU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hu-HU" dirty="0" smtClean="0"/>
              <a:t>Jelentőségük, hogy nem szennyezik a környezetet, mint az üvegházhatás, levegőszennyezés és </a:t>
            </a:r>
            <a:r>
              <a:rPr lang="hu-HU" dirty="0" smtClean="0"/>
              <a:t>vízszennyezés.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Szélenergia</a:t>
            </a:r>
            <a:endParaRPr lang="en-US" dirty="0"/>
          </a:p>
        </p:txBody>
      </p:sp>
      <p:pic>
        <p:nvPicPr>
          <p:cNvPr id="6" name="Kép 5" descr="C__Data_Users_DefApps_AppData_INTERNETEXPLORER_Temp_Saved Images_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905000"/>
            <a:ext cx="5181600" cy="3229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Vízenergia</a:t>
            </a:r>
            <a:endParaRPr lang="en-US" dirty="0"/>
          </a:p>
        </p:txBody>
      </p:sp>
      <p:pic>
        <p:nvPicPr>
          <p:cNvPr id="6" name="Kép 5" descr="C__Data_Users_DefApps_AppData_INTERNETEXPLORER_Temp_Saved Images_imagesRERCX7Q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3200400" cy="2667000"/>
          </a:xfrm>
          <a:prstGeom prst="rect">
            <a:avLst/>
          </a:prstGeom>
        </p:spPr>
      </p:pic>
      <p:pic>
        <p:nvPicPr>
          <p:cNvPr id="7" name="Kép 6" descr="C__Data_Users_DefApps_AppData_INTERNETEXPLORER_Temp_Saved Images_imagesB6A80U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682600"/>
            <a:ext cx="3890048" cy="303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Napenergia</a:t>
            </a:r>
            <a:endParaRPr lang="en-US" dirty="0"/>
          </a:p>
        </p:txBody>
      </p:sp>
      <p:pic>
        <p:nvPicPr>
          <p:cNvPr id="4" name="Kép 3" descr="C__Data_Users_DefApps_AppData_INTERNETEXPLORER_Temp_Saved Images_images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5181600" cy="3987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Biomassza</a:t>
            </a:r>
            <a:endParaRPr lang="en-US" dirty="0"/>
          </a:p>
        </p:txBody>
      </p:sp>
      <p:pic>
        <p:nvPicPr>
          <p:cNvPr id="3" name="Kép 2" descr="C__Data_Users_DefApps_AppData_INTERNETEXPLORER_Temp_Saved Images_images4RN0KH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771586"/>
            <a:ext cx="5486399" cy="3140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Geotermikus energia</a:t>
            </a:r>
            <a:endParaRPr lang="en-US" dirty="0"/>
          </a:p>
        </p:txBody>
      </p:sp>
      <p:pic>
        <p:nvPicPr>
          <p:cNvPr id="3" name="Kép 2" descr="C__Data_Users_DefApps_AppData_INTERNETEXPLORER_Temp_Saved Images_images2X26QI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048000"/>
            <a:ext cx="2600325" cy="2600325"/>
          </a:xfrm>
          <a:prstGeom prst="rect">
            <a:avLst/>
          </a:prstGeom>
        </p:spPr>
      </p:pic>
      <p:pic>
        <p:nvPicPr>
          <p:cNvPr id="4" name="Kép 3" descr="C__Data_Users_DefApps_AppData_INTERNETEXPLORER_Temp_Saved Images_imagesSKDWB1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057400"/>
            <a:ext cx="3571875" cy="2070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3050"/>
            <a:ext cx="8153400" cy="5853113"/>
          </a:xfr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r>
              <a:rPr lang="hu-HU" dirty="0" smtClean="0"/>
              <a:t>              </a:t>
            </a:r>
            <a:r>
              <a:rPr lang="hu-HU" sz="4800" dirty="0" smtClean="0"/>
              <a:t>Köszönjük a figyelmet!</a:t>
            </a:r>
          </a:p>
          <a:p>
            <a:pPr>
              <a:buNone/>
            </a:pPr>
            <a:r>
              <a:rPr lang="hu-HU" sz="4800" dirty="0" smtClean="0"/>
              <a:t>                         </a:t>
            </a:r>
            <a:r>
              <a:rPr lang="hu-HU" sz="2000" dirty="0" smtClean="0"/>
              <a:t>Virág </a:t>
            </a:r>
            <a:r>
              <a:rPr lang="hu-HU" sz="2000" dirty="0" err="1" smtClean="0"/>
              <a:t>Noah</a:t>
            </a:r>
            <a:r>
              <a:rPr lang="hu-HU" sz="2000" dirty="0" smtClean="0"/>
              <a:t> V. osztályos tanuló </a:t>
            </a:r>
          </a:p>
          <a:p>
            <a:pPr>
              <a:buNone/>
            </a:pPr>
            <a:r>
              <a:rPr lang="hu-HU" sz="2000" dirty="0" smtClean="0"/>
              <a:t>                                                                          és Durkó Irén könyvtáros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Az örökmozgó (perpetuum mobile) olyan </a:t>
            </a:r>
            <a:r>
              <a:rPr lang="hu-HU" dirty="0" smtClean="0"/>
              <a:t>gép</a:t>
            </a:r>
            <a:r>
              <a:rPr lang="hu-HU" dirty="0"/>
              <a:t>, amit ha egyszer beindítunk, örökké mozgásban </a:t>
            </a:r>
            <a:r>
              <a:rPr lang="hu-HU" dirty="0" smtClean="0"/>
              <a:t>marad.</a:t>
            </a:r>
          </a:p>
          <a:p>
            <a:pPr algn="just"/>
            <a:r>
              <a:rPr lang="hu-HU" dirty="0" smtClean="0"/>
              <a:t>Energiaforrás nélkül energiát </a:t>
            </a:r>
            <a:r>
              <a:rPr lang="hu-HU" dirty="0" smtClean="0"/>
              <a:t>termel.</a:t>
            </a:r>
            <a:endParaRPr lang="en-US" dirty="0"/>
          </a:p>
        </p:txBody>
      </p:sp>
      <p:sp>
        <p:nvSpPr>
          <p:cNvPr id="4" name="Ellipszis 3"/>
          <p:cNvSpPr/>
          <p:nvPr/>
        </p:nvSpPr>
        <p:spPr>
          <a:xfrm>
            <a:off x="9220200" y="2209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8640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A történelem folyamán sokat kísérleteztek ilyen gépezet </a:t>
            </a:r>
            <a:r>
              <a:rPr lang="hu-HU" dirty="0" smtClean="0"/>
              <a:t>megépítésével, </a:t>
            </a:r>
            <a:r>
              <a:rPr lang="hu-HU" dirty="0" smtClean="0"/>
              <a:t>de sajnos nem jártak </a:t>
            </a:r>
            <a:r>
              <a:rPr lang="hu-HU" dirty="0" smtClean="0"/>
              <a:t>sikerrel.</a:t>
            </a:r>
            <a:endParaRPr lang="hu-HU" dirty="0" smtClean="0"/>
          </a:p>
          <a:p>
            <a:pPr algn="just"/>
            <a:r>
              <a:rPr lang="hu-HU" dirty="0" smtClean="0"/>
              <a:t>A fizika törvényei kizárják ezt a </a:t>
            </a:r>
            <a:r>
              <a:rPr lang="hu-HU" dirty="0" smtClean="0"/>
              <a:t>lehetőséget.</a:t>
            </a:r>
            <a:endParaRPr lang="hu-HU" dirty="0" smtClean="0"/>
          </a:p>
          <a:p>
            <a:pPr algn="just"/>
            <a:r>
              <a:rPr lang="en-US" dirty="0" err="1" smtClean="0"/>
              <a:t>Az</a:t>
            </a:r>
            <a:r>
              <a:rPr lang="en-US" dirty="0" smtClean="0"/>
              <a:t> e</a:t>
            </a:r>
            <a:r>
              <a:rPr lang="hu-HU" dirty="0" err="1" smtClean="0"/>
              <a:t>nergia</a:t>
            </a:r>
            <a:r>
              <a:rPr lang="hu-HU" dirty="0" smtClean="0"/>
              <a:t> megmaradásának törvénye</a:t>
            </a:r>
            <a:r>
              <a:rPr lang="hu-HU" dirty="0" smtClean="0"/>
              <a:t>: az </a:t>
            </a:r>
            <a:r>
              <a:rPr lang="hu-HU" dirty="0" smtClean="0"/>
              <a:t>energia átadódhat, </a:t>
            </a:r>
            <a:r>
              <a:rPr lang="hu-HU" dirty="0" smtClean="0"/>
              <a:t>átalakulhat, </a:t>
            </a:r>
            <a:r>
              <a:rPr lang="hu-HU" dirty="0" smtClean="0"/>
              <a:t>de nem lehet a semmiből </a:t>
            </a:r>
            <a:r>
              <a:rPr lang="hu-HU" dirty="0" smtClean="0"/>
              <a:t>előállítani.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95" y="273050"/>
            <a:ext cx="4315659" cy="585311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3400" y="1371600"/>
            <a:ext cx="3008313" cy="4691063"/>
          </a:xfrm>
        </p:spPr>
        <p:txBody>
          <a:bodyPr/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A Popular Science </a:t>
            </a:r>
            <a:r>
              <a:rPr lang="en-US" sz="3200" dirty="0" err="1">
                <a:solidFill>
                  <a:prstClr val="black"/>
                </a:solidFill>
              </a:rPr>
              <a:t>magazin</a:t>
            </a:r>
            <a:r>
              <a:rPr lang="en-US" sz="3200" dirty="0">
                <a:solidFill>
                  <a:prstClr val="black"/>
                </a:solidFill>
              </a:rPr>
              <a:t> 1920. </a:t>
            </a:r>
            <a:r>
              <a:rPr lang="en-US" sz="3200" dirty="0" err="1">
                <a:solidFill>
                  <a:prstClr val="black"/>
                </a:solidFill>
              </a:rPr>
              <a:t>októberi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kiadása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 err="1">
                <a:solidFill>
                  <a:prstClr val="black"/>
                </a:solidFill>
              </a:rPr>
              <a:t>címlapján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egy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örökmozgóval</a:t>
            </a:r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1600"/>
            <a:ext cx="4562684" cy="262810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62000"/>
            <a:ext cx="3124200" cy="3505201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/>
              <a:t>Az</a:t>
            </a:r>
            <a:r>
              <a:rPr lang="en-US" sz="3200" dirty="0" smtClean="0"/>
              <a:t> </a:t>
            </a:r>
            <a:r>
              <a:rPr lang="en-US" sz="3200" dirty="0" err="1" smtClean="0"/>
              <a:t>els</a:t>
            </a:r>
            <a:r>
              <a:rPr lang="hu-HU" sz="3200" dirty="0" smtClean="0"/>
              <a:t>ő  örökmozgót </a:t>
            </a:r>
            <a:r>
              <a:rPr lang="en-US" sz="3200" dirty="0" err="1" smtClean="0"/>
              <a:t>egy</a:t>
            </a:r>
            <a:r>
              <a:rPr lang="en-US" sz="3200" dirty="0" smtClean="0"/>
              <a:t> </a:t>
            </a:r>
            <a:r>
              <a:rPr lang="en-US" sz="3200" dirty="0" err="1"/>
              <a:t>indiai</a:t>
            </a:r>
            <a:r>
              <a:rPr lang="en-US" sz="3200" dirty="0"/>
              <a:t> </a:t>
            </a:r>
            <a:r>
              <a:rPr lang="en-US" sz="3200" dirty="0" err="1"/>
              <a:t>csillagász</a:t>
            </a:r>
            <a:r>
              <a:rPr lang="en-US" sz="3200" dirty="0"/>
              <a:t>, </a:t>
            </a:r>
            <a:r>
              <a:rPr lang="en-US" sz="3200" b="1" dirty="0" err="1"/>
              <a:t>Bhascara</a:t>
            </a:r>
            <a:r>
              <a:rPr lang="en-US" sz="3200" dirty="0"/>
              <a:t> </a:t>
            </a:r>
            <a:r>
              <a:rPr lang="en-US" sz="3200" dirty="0" err="1"/>
              <a:t>találta</a:t>
            </a:r>
            <a:r>
              <a:rPr lang="en-US" sz="3200" dirty="0"/>
              <a:t> </a:t>
            </a:r>
            <a:r>
              <a:rPr lang="en-US" sz="3200" dirty="0" err="1"/>
              <a:t>ki</a:t>
            </a:r>
            <a:r>
              <a:rPr lang="en-US" sz="3200" dirty="0"/>
              <a:t> </a:t>
            </a:r>
            <a:r>
              <a:rPr lang="en-US" sz="3200" b="1" dirty="0"/>
              <a:t>1150 </a:t>
            </a:r>
            <a:r>
              <a:rPr lang="en-US" sz="3200" b="1" dirty="0" err="1" smtClean="0"/>
              <a:t>körül</a:t>
            </a:r>
            <a:r>
              <a:rPr lang="hu-HU" sz="3200" dirty="0" smtClean="0"/>
              <a:t>.</a:t>
            </a:r>
          </a:p>
          <a:p>
            <a:pPr algn="just"/>
            <a:r>
              <a:rPr lang="hu-HU" sz="3200" dirty="0" smtClean="0"/>
              <a:t>Higannyal töltött tartályok mozogtak benne körbe- körbe.</a:t>
            </a:r>
          </a:p>
          <a:p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191000" y="4495800"/>
            <a:ext cx="3386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Bhascara</a:t>
            </a:r>
            <a:r>
              <a:rPr lang="en-US" i="1" dirty="0"/>
              <a:t> </a:t>
            </a:r>
            <a:r>
              <a:rPr lang="en-US" i="1" dirty="0" err="1"/>
              <a:t>örökmozgójának</a:t>
            </a:r>
            <a:r>
              <a:rPr lang="en-US" i="1" dirty="0"/>
              <a:t> </a:t>
            </a:r>
            <a:r>
              <a:rPr lang="en-US" i="1" dirty="0" err="1"/>
              <a:t>vázlata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4298100" cy="247570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3581400"/>
            <a:ext cx="2819400" cy="2667000"/>
          </a:xfrm>
        </p:spPr>
        <p:txBody>
          <a:bodyPr>
            <a:noAutofit/>
          </a:bodyPr>
          <a:lstStyle/>
          <a:p>
            <a:r>
              <a:rPr lang="hu-HU" sz="1800" dirty="0"/>
              <a:t>Az első ötletet Európában </a:t>
            </a:r>
            <a:r>
              <a:rPr lang="hu-HU" sz="1800" b="1" dirty="0"/>
              <a:t>Villard de Honnecourt</a:t>
            </a:r>
            <a:r>
              <a:rPr lang="hu-HU" sz="1800" dirty="0"/>
              <a:t>, </a:t>
            </a:r>
            <a:r>
              <a:rPr lang="hu-HU" sz="1800" b="1" dirty="0"/>
              <a:t>XIII. század</a:t>
            </a:r>
            <a:r>
              <a:rPr lang="hu-HU" sz="1800" dirty="0"/>
              <a:t>i francia építész vetette </a:t>
            </a:r>
            <a:r>
              <a:rPr lang="hu-HU" sz="1800" dirty="0" smtClean="0"/>
              <a:t>fel.</a:t>
            </a:r>
          </a:p>
          <a:p>
            <a:r>
              <a:rPr lang="hu-HU" sz="1800" dirty="0" smtClean="0"/>
              <a:t>Az </a:t>
            </a:r>
            <a:r>
              <a:rPr lang="hu-HU" sz="1800" dirty="0"/>
              <a:t>ő kerekének a kerületéhez karokon keresztül súlyok voltak szerelve.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4419600" y="5791200"/>
            <a:ext cx="398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Egy</a:t>
            </a:r>
            <a:r>
              <a:rPr lang="en-US" i="1" dirty="0"/>
              <a:t> </a:t>
            </a:r>
            <a:r>
              <a:rPr lang="en-US" i="1" dirty="0" err="1"/>
              <a:t>Honnecourtéhoz</a:t>
            </a:r>
            <a:r>
              <a:rPr lang="en-US" i="1" dirty="0"/>
              <a:t> </a:t>
            </a:r>
            <a:r>
              <a:rPr lang="en-US" i="1" dirty="0" err="1"/>
              <a:t>hasonló</a:t>
            </a:r>
            <a:r>
              <a:rPr lang="en-US" i="1" dirty="0"/>
              <a:t> </a:t>
            </a:r>
            <a:r>
              <a:rPr lang="en-US" i="1" dirty="0" err="1"/>
              <a:t>örökmozgó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2" y="457200"/>
            <a:ext cx="2011680" cy="2871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96322"/>
            <a:ext cx="2905714" cy="46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50508"/>
            <a:ext cx="4324283" cy="2075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81000"/>
            <a:ext cx="3084513" cy="5745163"/>
          </a:xfrm>
        </p:spPr>
        <p:txBody>
          <a:bodyPr>
            <a:noAutofit/>
          </a:bodyPr>
          <a:lstStyle/>
          <a:p>
            <a:pPr algn="just"/>
            <a:r>
              <a:rPr lang="hu-HU" sz="2000" b="1" dirty="0"/>
              <a:t>Leonardo da Vinci (1452-1519) </a:t>
            </a:r>
            <a:r>
              <a:rPr lang="hu-HU" sz="2000" dirty="0"/>
              <a:t>érdeklődését is felkeltették az örökmozgók </a:t>
            </a:r>
            <a:r>
              <a:rPr lang="hu-HU" sz="2000" dirty="0" smtClean="0"/>
              <a:t>. Híres </a:t>
            </a:r>
            <a:r>
              <a:rPr lang="hu-HU" sz="2000" dirty="0"/>
              <a:t>jegyzetfüzeteibe, amelyekbe rendezetlenül rajzolta, írta be a gondolatait,megtalálható néhány kerekes örökmozgó vázlata is</a:t>
            </a:r>
            <a:r>
              <a:rPr lang="hu-HU" sz="2000" dirty="0" smtClean="0"/>
              <a:t>.</a:t>
            </a:r>
          </a:p>
          <a:p>
            <a:pPr algn="just"/>
            <a:r>
              <a:rPr lang="hu-HU" sz="2000" dirty="0" smtClean="0"/>
              <a:t>Ő </a:t>
            </a:r>
            <a:r>
              <a:rPr lang="hu-HU" sz="2000" dirty="0"/>
              <a:t>azonban arra a meggyőződésre jutott, hogy az összes ilyen terv kudarcra van ítélve</a:t>
            </a:r>
            <a:r>
              <a:rPr lang="hu-HU" sz="2000" b="1" dirty="0"/>
              <a:t>: „... ti, az örökmozgó feltalálói, hiú ábrándokat kergettek! Olyanok vagytok mint az aranycsinálók!”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4191000" y="5562600"/>
            <a:ext cx="3872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i="1" dirty="0"/>
              <a:t>Örökmozgók Leonardo jegyzetfüzetéből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77" y="457200"/>
            <a:ext cx="2945395" cy="334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0"/>
            <a:ext cx="3465464" cy="396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62000"/>
            <a:ext cx="3084513" cy="5364163"/>
          </a:xfrm>
        </p:spPr>
        <p:txBody>
          <a:bodyPr>
            <a:normAutofit/>
          </a:bodyPr>
          <a:lstStyle/>
          <a:p>
            <a:pPr algn="just"/>
            <a:r>
              <a:rPr lang="hu-HU" sz="2000" dirty="0"/>
              <a:t>A nyugalmi helyzet nélküli kerekeken alapuló állítólagos örökmozgók egyik legismertebb </a:t>
            </a:r>
            <a:r>
              <a:rPr lang="hu-HU" sz="2000" dirty="0" smtClean="0"/>
              <a:t>feltalálója </a:t>
            </a:r>
            <a:r>
              <a:rPr lang="hu-HU" sz="2000" b="1" dirty="0"/>
              <a:t>Edward </a:t>
            </a:r>
            <a:r>
              <a:rPr lang="hu-HU" sz="2000" b="1" dirty="0" smtClean="0"/>
              <a:t>Somerset, Worcester márkija </a:t>
            </a:r>
            <a:r>
              <a:rPr lang="hu-HU" sz="2000" b="1" dirty="0"/>
              <a:t>és őrgrófja </a:t>
            </a:r>
            <a:r>
              <a:rPr lang="hu-HU" sz="2000" dirty="0"/>
              <a:t>(1601-1667) volt</a:t>
            </a:r>
            <a:r>
              <a:rPr lang="hu-HU" sz="2000" dirty="0" smtClean="0"/>
              <a:t>.</a:t>
            </a:r>
            <a:endParaRPr lang="en-US" sz="2000" dirty="0" smtClean="0"/>
          </a:p>
          <a:p>
            <a:pPr algn="just"/>
            <a:r>
              <a:rPr lang="hu-HU" sz="2000" dirty="0"/>
              <a:t>A krónikák szerint az első készülék, amely állandóan forgott, az ő munkájának az eredménye</a:t>
            </a:r>
            <a:r>
              <a:rPr lang="hu-HU" sz="2000" dirty="0" smtClean="0"/>
              <a:t>.</a:t>
            </a:r>
          </a:p>
          <a:p>
            <a:pPr algn="just"/>
            <a:r>
              <a:rPr lang="hu-HU" sz="2000" dirty="0" smtClean="0"/>
              <a:t> </a:t>
            </a:r>
            <a:r>
              <a:rPr lang="hu-HU" sz="2000" dirty="0"/>
              <a:t>Gépét az </a:t>
            </a:r>
            <a:r>
              <a:rPr lang="hu-HU" sz="2000" b="1" dirty="0"/>
              <a:t>1640</a:t>
            </a:r>
            <a:r>
              <a:rPr lang="hu-HU" sz="2000" dirty="0"/>
              <a:t>-es években építette.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70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07203"/>
            <a:ext cx="3865418" cy="2362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6300" y="304800"/>
            <a:ext cx="7277100" cy="2527300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A nyugalmi helyzet nélküli kerekeken alapuló állítólagos örökmozgók másik legismertebb feltalálója </a:t>
            </a:r>
            <a:r>
              <a:rPr lang="hu-HU" sz="2400" b="1" dirty="0"/>
              <a:t>Johann Ernst Elias Bessler</a:t>
            </a:r>
            <a:r>
              <a:rPr lang="hu-HU" sz="2400" dirty="0"/>
              <a:t> (1680-1745</a:t>
            </a:r>
            <a:r>
              <a:rPr lang="hu-HU" sz="2400" b="1" dirty="0"/>
              <a:t>), tudós nevén Orffyreus </a:t>
            </a:r>
            <a:r>
              <a:rPr lang="hu-HU" sz="2400" dirty="0"/>
              <a:t>volt. Állítása szerint 300 különböző örökmozgóval kísérletezett, míg végül 1712 és 1719 között két működő gépet is készített.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962400" y="541020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/>
              <a:t>Részlet Orffyreus könyvéből (az ábra nem mutatja be a kerék belsejét, csak egy lehetséges felhasználását)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11892"/>
            <a:ext cx="2438400" cy="345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555</Words>
  <Application>Microsoft Office PowerPoint</Application>
  <PresentationFormat>Diavetítés a képernyőre (4:3 oldalarány)</PresentationFormat>
  <Paragraphs>44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Algerian</vt:lpstr>
      <vt:lpstr>Arial</vt:lpstr>
      <vt:lpstr>Calibri</vt:lpstr>
      <vt:lpstr>Office Theme</vt:lpstr>
      <vt:lpstr>ÖRÖKMOZGÓ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Szélenergia</vt:lpstr>
      <vt:lpstr>Vízenergia</vt:lpstr>
      <vt:lpstr>Napenergia</vt:lpstr>
      <vt:lpstr>Biomassza</vt:lpstr>
      <vt:lpstr>Geotermikus energia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biblioteca</dc:creator>
  <cp:lastModifiedBy>Gizus</cp:lastModifiedBy>
  <cp:revision>38</cp:revision>
  <dcterms:created xsi:type="dcterms:W3CDTF">2006-08-16T00:00:00Z</dcterms:created>
  <dcterms:modified xsi:type="dcterms:W3CDTF">2017-05-30T17:15:45Z</dcterms:modified>
</cp:coreProperties>
</file>