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8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907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68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530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3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50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125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9638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794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138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70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366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73EDE-FF2A-4D80-BB8C-4E0AAA14CDD6}" type="datetimeFigureOut">
              <a:rPr lang="hu-HU" smtClean="0"/>
              <a:t>17. 05. 29.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1AA9F-BE76-49A4-B859-F9AA3BF204E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072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.wikipedia.org/wiki/185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G%C5%91zhaj%C3%B3" TargetMode="External"/><Relationship Id="rId4" Type="http://schemas.openxmlformats.org/officeDocument/2006/relationships/hyperlink" Target="https://hu.wikipedia.org/wiki/1863" TargetMode="External"/><Relationship Id="rId5" Type="http://schemas.openxmlformats.org/officeDocument/2006/relationships/hyperlink" Target="https://hu.wikipedia.org/w/index.php?title=Els%C5%91_Transzkontinent%C3%A1lis_Vas%C3%BAt&amp;action=edit&amp;redlink=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.wikipedia.org/wiki/1855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ranyvilag.blog.hu/2012/10/09/a_kaliforniai_alom_avagy_az_elso_aranylaz_amerikaban" TargetMode="External"/><Relationship Id="rId4" Type="http://schemas.openxmlformats.org/officeDocument/2006/relationships/hyperlink" Target="http://montazsmagazin.hu/a-kaliforniai-aranylaz-1848-1855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.wikipedia.org/wiki/Kaliforniai_aranyl%C3%A1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ugusztus_19." TargetMode="External"/><Relationship Id="rId4" Type="http://schemas.openxmlformats.org/officeDocument/2006/relationships/hyperlink" Target="https://hu.wikipedia.org/wiki/December_5." TargetMode="External"/><Relationship Id="rId5" Type="http://schemas.openxmlformats.org/officeDocument/2006/relationships/hyperlink" Target="https://hu.wikipedia.org/w/index.php?title=James_Polk&amp;action=edit&amp;redlink=1" TargetMode="External"/><Relationship Id="rId6" Type="http://schemas.openxmlformats.org/officeDocument/2006/relationships/hyperlink" Target="https://hu.wikipedia.org/w/index.php?title=Amerikai_Egyes%C3%BClt_%C3%81llamok_Kongresszusa&amp;action=edit&amp;redlink=1" TargetMode="External"/><Relationship Id="rId7" Type="http://schemas.openxmlformats.org/officeDocument/2006/relationships/image" Target="../media/image4.png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.wikipedia.org/w/index.php?title=New_York_Herald&amp;action=edit&amp;redlink=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/index.php?title=Panamai_f%C3%B6ldh%C3%ADd&amp;action=edit&amp;redlink=1" TargetMode="External"/><Relationship Id="rId4" Type="http://schemas.openxmlformats.org/officeDocument/2006/relationships/hyperlink" Target="https://hu.wikipedia.org/wiki/%C3%96szv%C3%A9r" TargetMode="External"/><Relationship Id="rId5" Type="http://schemas.openxmlformats.org/officeDocument/2006/relationships/hyperlink" Target="https://hu.wikipedia.org/wiki/Dzsungel" TargetMode="External"/><Relationship Id="rId6" Type="http://schemas.openxmlformats.org/officeDocument/2006/relationships/hyperlink" Target="https://hu.wikipedia.org/wiki/Kenu" TargetMode="External"/><Relationship Id="rId7" Type="http://schemas.openxmlformats.org/officeDocument/2006/relationships/hyperlink" Target="https://hu.wikipedia.org/wiki/Panama-csatorna" TargetMode="External"/><Relationship Id="rId8" Type="http://schemas.openxmlformats.org/officeDocument/2006/relationships/hyperlink" Target="https://hu.wikipedia.org/wiki/1851" TargetMode="External"/><Relationship Id="rId9" Type="http://schemas.openxmlformats.org/officeDocument/2006/relationships/hyperlink" Target="https://hu.wikipedia.org/wiki/Nicaragu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u.wikipedia.org/wiki/Kaliforniai_aranyl%C3%A1z%23cite_note-BrandsCape-1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KALIFORNIAI ARANYLÁZ</a:t>
            </a:r>
            <a:b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1848-1855</a:t>
            </a:r>
            <a:endParaRPr lang="hu-H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„Kalifornia az amerikai álom </a:t>
            </a:r>
            <a:r>
              <a:rPr lang="hu-HU" dirty="0" smtClean="0">
                <a:solidFill>
                  <a:srgbClr val="FF0000"/>
                </a:solidFill>
              </a:rPr>
              <a:t>új </a:t>
            </a:r>
            <a:r>
              <a:rPr lang="hu-HU" dirty="0">
                <a:solidFill>
                  <a:srgbClr val="FF0000"/>
                </a:solidFill>
              </a:rPr>
              <a:t>modelljét mutatta meg az </a:t>
            </a:r>
            <a:r>
              <a:rPr lang="hu-HU">
                <a:solidFill>
                  <a:srgbClr val="FF0000"/>
                </a:solidFill>
              </a:rPr>
              <a:t>embereknek </a:t>
            </a:r>
            <a:r>
              <a:rPr lang="hu-HU" smtClean="0">
                <a:solidFill>
                  <a:srgbClr val="FF0000"/>
                </a:solidFill>
              </a:rPr>
              <a:t>–olyan </a:t>
            </a:r>
            <a:r>
              <a:rPr lang="hu-HU" dirty="0">
                <a:solidFill>
                  <a:srgbClr val="FF0000"/>
                </a:solidFill>
              </a:rPr>
              <a:t>ideált, ahol a hangsúly </a:t>
            </a:r>
            <a:r>
              <a:rPr lang="hu-HU">
                <a:solidFill>
                  <a:srgbClr val="FF0000"/>
                </a:solidFill>
              </a:rPr>
              <a:t>a </a:t>
            </a:r>
            <a:r>
              <a:rPr lang="hu-HU" smtClean="0">
                <a:solidFill>
                  <a:srgbClr val="FF0000"/>
                </a:solidFill>
              </a:rPr>
              <a:t>kockázatvállalás képességére</a:t>
            </a:r>
            <a:r>
              <a:rPr lang="hu-HU" dirty="0">
                <a:solidFill>
                  <a:srgbClr val="FF0000"/>
                </a:solidFill>
              </a:rPr>
              <a:t>, a </a:t>
            </a:r>
            <a:r>
              <a:rPr lang="hu-HU">
                <a:solidFill>
                  <a:srgbClr val="FF0000"/>
                </a:solidFill>
              </a:rPr>
              <a:t>jövő </a:t>
            </a:r>
            <a:r>
              <a:rPr lang="hu-HU" smtClean="0">
                <a:solidFill>
                  <a:srgbClr val="FF0000"/>
                </a:solidFill>
              </a:rPr>
              <a:t>kockáztatásának hajlandóságára </a:t>
            </a:r>
            <a:r>
              <a:rPr lang="hu-HU" dirty="0">
                <a:solidFill>
                  <a:srgbClr val="FF0000"/>
                </a:solidFill>
              </a:rPr>
              <a:t>került.”</a:t>
            </a:r>
          </a:p>
          <a:p>
            <a:r>
              <a:rPr lang="hu-HU" dirty="0">
                <a:solidFill>
                  <a:srgbClr val="FF0000"/>
                </a:solidFill>
              </a:rPr>
              <a:t>(Henry William </a:t>
            </a:r>
            <a:r>
              <a:rPr lang="hu-HU" dirty="0" err="1">
                <a:solidFill>
                  <a:srgbClr val="FF0000"/>
                </a:solidFill>
              </a:rPr>
              <a:t>Brands</a:t>
            </a:r>
            <a:r>
              <a:rPr lang="hu-HU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67021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8667" y="237066"/>
            <a:ext cx="11565465" cy="6417733"/>
          </a:xfrm>
        </p:spPr>
        <p:txBody>
          <a:bodyPr/>
          <a:lstStyle/>
          <a:p>
            <a:r>
              <a:rPr lang="hu-HU" b="1" dirty="0" smtClean="0"/>
              <a:t>3., Ércmosó csatorna</a:t>
            </a:r>
          </a:p>
          <a:p>
            <a:r>
              <a:rPr lang="hu-HU" dirty="0" smtClean="0"/>
              <a:t>Gátrendszer segítségével terelték bele a vizet és a száraz mederben kutattak az arany után.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6" y="1625600"/>
            <a:ext cx="10481733" cy="5029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432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III. Az aranyláz előnyei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1467"/>
            <a:ext cx="10515600" cy="502549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Bankok a nemesfémért cserébe bankjegyeket bocsátottak ki.</a:t>
            </a:r>
          </a:p>
          <a:p>
            <a:r>
              <a:rPr lang="hu-HU" dirty="0" smtClean="0"/>
              <a:t> </a:t>
            </a:r>
            <a:r>
              <a:rPr lang="hu-HU" dirty="0"/>
              <a:t>K</a:t>
            </a:r>
            <a:r>
              <a:rPr lang="hu-HU" dirty="0" smtClean="0"/>
              <a:t>ésőbb a kaliforniai arany az Amerikai </a:t>
            </a:r>
            <a:r>
              <a:rPr lang="hu-HU" dirty="0"/>
              <a:t>E</a:t>
            </a:r>
            <a:r>
              <a:rPr lang="hu-HU" dirty="0" smtClean="0"/>
              <a:t>gyesült Államok hivatalos fizetőeszköze lett. </a:t>
            </a:r>
            <a:r>
              <a:rPr lang="hu-HU" dirty="0" smtClean="0"/>
              <a:t>(1854</a:t>
            </a:r>
            <a:r>
              <a:rPr lang="hu-HU" dirty="0" smtClean="0"/>
              <a:t>, San Francisco-i Pénzverde megalapítása </a:t>
            </a:r>
            <a:r>
              <a:rPr lang="hu-HU" dirty="0" smtClean="0"/>
              <a:t>után)</a:t>
            </a:r>
            <a:endParaRPr lang="hu-HU" dirty="0" smtClean="0"/>
          </a:p>
          <a:p>
            <a:r>
              <a:rPr lang="hu-HU" dirty="0" smtClean="0"/>
              <a:t>Fellendült a kereskedelem: szállásadók, étkeztetést ellátók, utazásszervezők, felszerelést értékesítők gyarapodtak leginkább.</a:t>
            </a:r>
          </a:p>
          <a:p>
            <a:r>
              <a:rPr lang="hu-HU" dirty="0" smtClean="0"/>
              <a:t>Megindult a városiasodás : </a:t>
            </a:r>
          </a:p>
          <a:p>
            <a:pPr marL="0" indent="0">
              <a:buNone/>
            </a:pPr>
            <a:r>
              <a:rPr lang="hu-HU" dirty="0" smtClean="0"/>
              <a:t>- 1849</a:t>
            </a:r>
            <a:r>
              <a:rPr lang="hu-HU" dirty="0" smtClean="0"/>
              <a:t>-ben </a:t>
            </a:r>
            <a:r>
              <a:rPr lang="hu-HU" dirty="0"/>
              <a:t>kis híján 90 ezer ember vándorolt be </a:t>
            </a:r>
            <a:r>
              <a:rPr lang="hu-HU" dirty="0" smtClean="0"/>
              <a:t>Kaliforniába</a:t>
            </a:r>
          </a:p>
          <a:p>
            <a:pPr>
              <a:buFontTx/>
              <a:buChar char="-"/>
            </a:pPr>
            <a:r>
              <a:rPr lang="hu-HU" dirty="0"/>
              <a:t> </a:t>
            </a:r>
            <a:r>
              <a:rPr lang="hu-HU" dirty="0">
                <a:hlinkClick r:id="rId2" tooltip="1855"/>
              </a:rPr>
              <a:t>1855</a:t>
            </a:r>
            <a:r>
              <a:rPr lang="hu-HU" dirty="0"/>
              <a:t>-re legalább 300 ezer aranyásó, kereskedő és más bevándorló érkezett a világ minden tájáról</a:t>
            </a:r>
            <a:r>
              <a:rPr lang="hu-HU" dirty="0" smtClean="0"/>
              <a:t>.</a:t>
            </a:r>
          </a:p>
          <a:p>
            <a:r>
              <a:rPr lang="hu-HU" dirty="0" smtClean="0"/>
              <a:t>1850-ben 31</a:t>
            </a:r>
            <a:r>
              <a:rPr lang="hu-HU" dirty="0"/>
              <a:t>. államként felvették az amerikai államok </a:t>
            </a:r>
            <a:r>
              <a:rPr lang="hu-HU" dirty="0" smtClean="0"/>
              <a:t>sorába Kaliforniát.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6857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1267" y="352425"/>
            <a:ext cx="10515600" cy="6370108"/>
          </a:xfrm>
        </p:spPr>
        <p:txBody>
          <a:bodyPr>
            <a:normAutofit lnSpcReduction="10000"/>
          </a:bodyPr>
          <a:lstStyle/>
          <a:p>
            <a:r>
              <a:rPr lang="hu-HU" b="1" u="sng" dirty="0" smtClean="0"/>
              <a:t>Közlekedés átalakult:</a:t>
            </a:r>
          </a:p>
          <a:p>
            <a:r>
              <a:rPr lang="hu-HU" dirty="0" smtClean="0"/>
              <a:t>Kalifornia </a:t>
            </a:r>
            <a:r>
              <a:rPr lang="hu-HU" dirty="0"/>
              <a:t>és az USA keleti partja közötti összeköttetés ugrásszerű fejlődésnek </a:t>
            </a:r>
            <a:r>
              <a:rPr lang="hu-HU" dirty="0" smtClean="0"/>
              <a:t>indult:</a:t>
            </a:r>
          </a:p>
          <a:p>
            <a:r>
              <a:rPr lang="hu-HU" u="sng" dirty="0">
                <a:hlinkClick r:id="rId2"/>
              </a:rPr>
              <a:t>1855</a:t>
            </a:r>
            <a:r>
              <a:rPr lang="hu-HU" dirty="0"/>
              <a:t>-ben elkészült a panamai földhidat átszelő </a:t>
            </a:r>
            <a:r>
              <a:rPr lang="hu-HU" dirty="0" smtClean="0"/>
              <a:t>vasútvonal.</a:t>
            </a:r>
          </a:p>
          <a:p>
            <a:r>
              <a:rPr lang="hu-HU" dirty="0"/>
              <a:t>San Francisco és Panama között rendszeres </a:t>
            </a:r>
            <a:r>
              <a:rPr lang="hu-HU" dirty="0">
                <a:hlinkClick r:id="rId3" tooltip="Gőzhajó"/>
              </a:rPr>
              <a:t>gőzhajójáratok</a:t>
            </a:r>
            <a:r>
              <a:rPr lang="hu-HU" dirty="0"/>
              <a:t> </a:t>
            </a:r>
            <a:r>
              <a:rPr lang="hu-HU" dirty="0" smtClean="0"/>
              <a:t>indultak (postai </a:t>
            </a:r>
            <a:r>
              <a:rPr lang="hu-HU" dirty="0" smtClean="0"/>
              <a:t>szállítás </a:t>
            </a:r>
            <a:r>
              <a:rPr lang="hu-HU" dirty="0" smtClean="0"/>
              <a:t>is)</a:t>
            </a:r>
            <a:endParaRPr lang="hu-HU" dirty="0" smtClean="0"/>
          </a:p>
          <a:p>
            <a:r>
              <a:rPr lang="hu-HU" u="sng" dirty="0">
                <a:hlinkClick r:id="rId4"/>
              </a:rPr>
              <a:t>1863</a:t>
            </a:r>
            <a:r>
              <a:rPr lang="hu-HU" dirty="0"/>
              <a:t>-ban megkezdődtek az </a:t>
            </a:r>
            <a:r>
              <a:rPr lang="hu-HU" dirty="0">
                <a:hlinkClick r:id="rId5" tooltip="Első Transzkontinentális Vasút (a lap nem létezik)"/>
              </a:rPr>
              <a:t>Első Transzkontinentális Vasút</a:t>
            </a:r>
            <a:r>
              <a:rPr lang="hu-HU" dirty="0"/>
              <a:t> nyugati szakaszának </a:t>
            </a:r>
            <a:r>
              <a:rPr lang="hu-HU" dirty="0" smtClean="0"/>
              <a:t>munkálatai: néhány naposra rövidült az út.</a:t>
            </a:r>
          </a:p>
          <a:p>
            <a:r>
              <a:rPr lang="hu-HU" b="1" u="sng" dirty="0"/>
              <a:t>G</a:t>
            </a:r>
            <a:r>
              <a:rPr lang="hu-HU" b="1" u="sng" dirty="0" smtClean="0"/>
              <a:t>azdasági </a:t>
            </a:r>
            <a:r>
              <a:rPr lang="hu-HU" b="1" u="sng" dirty="0"/>
              <a:t>hatásai </a:t>
            </a:r>
            <a:r>
              <a:rPr lang="hu-HU" dirty="0"/>
              <a:t>világszerte érezhetőek </a:t>
            </a:r>
            <a:r>
              <a:rPr lang="hu-HU" dirty="0" smtClean="0"/>
              <a:t>voltak:</a:t>
            </a:r>
          </a:p>
          <a:p>
            <a:r>
              <a:rPr lang="hu-HU" dirty="0"/>
              <a:t>Chilei, ausztráliai és hawaii termelők hatalmas új piacot találtak </a:t>
            </a:r>
            <a:r>
              <a:rPr lang="hu-HU" dirty="0" smtClean="0"/>
              <a:t>élelmiszereiknek</a:t>
            </a:r>
          </a:p>
          <a:p>
            <a:r>
              <a:rPr lang="hu-HU" dirty="0"/>
              <a:t>Kína sok más mellett ruházatot és gyorsan összeállítható házakat </a:t>
            </a:r>
            <a:r>
              <a:rPr lang="hu-HU" dirty="0" smtClean="0"/>
              <a:t>exportált.</a:t>
            </a:r>
          </a:p>
          <a:p>
            <a:r>
              <a:rPr lang="hu-HU" b="1" dirty="0" smtClean="0"/>
              <a:t>ÁREMELÉS  -----)   BEFEKTETÉSÖSZTÖNZŐ -------)  ÚJ MUNKAHELY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438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Szellemvárosból virágzó kereskedelmi központ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51468"/>
            <a:ext cx="10515600" cy="5025495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SAN FRANCISCO  </a:t>
            </a:r>
            <a:r>
              <a:rPr lang="hu-HU" dirty="0" smtClean="0">
                <a:solidFill>
                  <a:srgbClr val="FF0000"/>
                </a:solidFill>
              </a:rPr>
              <a:t>1851–1855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7" y="1937809"/>
            <a:ext cx="5164666" cy="423915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660" y="1937809"/>
            <a:ext cx="5920340" cy="423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5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IV. Az aranyláz hátrányai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„Bolondok aranya” : pirit, szögletes alakja megtévesztően hasonlít az aranyra. Sokan áldozatául estek a tévedésüknek.</a:t>
            </a:r>
          </a:p>
          <a:p>
            <a:r>
              <a:rPr lang="hu-HU" dirty="0"/>
              <a:t>A földek őslakosai, az indiánok betegségeknek, éhínségnek és népirtásnak lettek </a:t>
            </a:r>
            <a:r>
              <a:rPr lang="hu-HU" dirty="0" smtClean="0"/>
              <a:t>áldozatai. </a:t>
            </a:r>
            <a:r>
              <a:rPr lang="hu-HU" dirty="0" smtClean="0"/>
              <a:t>(25 </a:t>
            </a:r>
            <a:r>
              <a:rPr lang="hu-HU" dirty="0" smtClean="0"/>
              <a:t>év alatt 150 ezerről 30 ezerre zuhant lélekszámuk</a:t>
            </a:r>
            <a:r>
              <a:rPr lang="hu-HU" dirty="0" smtClean="0">
                <a:sym typeface="Wingdings" panose="05000000000000000000" pitchFamily="2" charset="2"/>
              </a:rPr>
              <a:t>).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Bűnözés : aranyért raboltak, fosztogattak, gyilkoltak.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Sokan elvesztették lakóhelyüket a rohamosan növekvő városok miatt.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Járványos betegségek is érkeztek a </a:t>
            </a:r>
            <a:r>
              <a:rPr lang="hu-HU" dirty="0" smtClean="0">
                <a:sym typeface="Wingdings" panose="05000000000000000000" pitchFamily="2" charset="2"/>
              </a:rPr>
              <a:t>bevándorlókkal </a:t>
            </a:r>
            <a:r>
              <a:rPr lang="hu-HU" dirty="0" smtClean="0">
                <a:sym typeface="Wingdings" panose="05000000000000000000" pitchFamily="2" charset="2"/>
              </a:rPr>
              <a:t>( magas halálozási arány! )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Szenvedés az ára </a:t>
            </a:r>
            <a:r>
              <a:rPr lang="hu-HU" dirty="0" smtClean="0">
                <a:sym typeface="Wingdings" panose="05000000000000000000" pitchFamily="2" charset="2"/>
              </a:rPr>
              <a:t>a gyors </a:t>
            </a:r>
            <a:r>
              <a:rPr lang="hu-HU" dirty="0" smtClean="0">
                <a:sym typeface="Wingdings" panose="05000000000000000000" pitchFamily="2" charset="2"/>
              </a:rPr>
              <a:t>fejlődésnek.</a:t>
            </a:r>
          </a:p>
          <a:p>
            <a:r>
              <a:rPr lang="hu-HU" dirty="0" smtClean="0">
                <a:sym typeface="Wingdings" panose="05000000000000000000" pitchFamily="2" charset="2"/>
              </a:rPr>
              <a:t>Az aranymosás „ melléktermékei”, az iszap és a kőtörmelékek károsítják a környezetet.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71123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540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KALIFORNIAI ÁLOM = AMERIKAI ÁLOM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083733"/>
            <a:ext cx="10515600" cy="5093230"/>
          </a:xfrm>
        </p:spPr>
        <p:txBody>
          <a:bodyPr/>
          <a:lstStyle/>
          <a:p>
            <a:r>
              <a:rPr lang="hu-HU" dirty="0" smtClean="0"/>
              <a:t>Jobb körülményekre vágyó tömegnek reményt és filozófiát adott:</a:t>
            </a:r>
          </a:p>
          <a:p>
            <a:endParaRPr lang="hu-HU" dirty="0"/>
          </a:p>
          <a:p>
            <a:r>
              <a:rPr lang="hu-HU" b="1" dirty="0" smtClean="0">
                <a:solidFill>
                  <a:srgbClr val="FF0000"/>
                </a:solidFill>
              </a:rPr>
              <a:t>KEMÉNY MUNKA+SZERENCSE = </a:t>
            </a:r>
            <a:r>
              <a:rPr lang="hu-HU" b="1" dirty="0" smtClean="0">
                <a:solidFill>
                  <a:srgbClr val="FF0000"/>
                </a:solidFill>
              </a:rPr>
              <a:t>GAZDAGSÁG </a:t>
            </a:r>
            <a:r>
              <a:rPr lang="hu-HU" b="1" dirty="0" smtClean="0">
                <a:solidFill>
                  <a:srgbClr val="FF0000"/>
                </a:solidFill>
              </a:rPr>
              <a:t>( JOBB ÉLET )</a:t>
            </a:r>
          </a:p>
          <a:p>
            <a:endParaRPr lang="hu-HU" b="1" dirty="0">
              <a:solidFill>
                <a:srgbClr val="FF0000"/>
              </a:solidFill>
            </a:endParaRPr>
          </a:p>
          <a:p>
            <a:endParaRPr lang="hu-HU" b="1" dirty="0" smtClean="0">
              <a:solidFill>
                <a:srgbClr val="FF0000"/>
              </a:solidFill>
            </a:endParaRPr>
          </a:p>
          <a:p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70162"/>
            <a:ext cx="4004733" cy="39624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824" y="2570162"/>
            <a:ext cx="3121152" cy="39624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459" y="2570162"/>
            <a:ext cx="3453342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9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7667" y="415926"/>
            <a:ext cx="10515600" cy="61700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Szürke valóság….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r>
              <a:rPr lang="hu-HU" dirty="0" smtClean="0"/>
              <a:t>Ábránd, légvár, </a:t>
            </a:r>
            <a:r>
              <a:rPr lang="hu-HU" b="1" dirty="0" smtClean="0"/>
              <a:t>NEM  valódi lehetőség</a:t>
            </a:r>
          </a:p>
          <a:p>
            <a:r>
              <a:rPr lang="hu-HU" dirty="0" smtClean="0"/>
              <a:t>Elvakította az embereket ------ ) rengetegen pusztultak el csalódottságukban.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3" y="2319867"/>
            <a:ext cx="5266267" cy="435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25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59266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66FF"/>
                </a:solidFill>
              </a:rPr>
              <a:t>A REMÉNY HAL MEG UTOLJÁRA….</a:t>
            </a:r>
            <a:endParaRPr lang="hu-HU" dirty="0">
              <a:solidFill>
                <a:srgbClr val="FF66FF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74" y="1118130"/>
            <a:ext cx="9191625" cy="5245100"/>
          </a:xfrm>
          <a:solidFill>
            <a:srgbClr val="FF66FF"/>
          </a:solidFill>
        </p:spPr>
      </p:pic>
    </p:spTree>
    <p:extLst>
      <p:ext uri="{BB962C8B-B14F-4D97-AF65-F5344CB8AC3E}">
        <p14:creationId xmlns:p14="http://schemas.microsoft.com/office/powerpoint/2010/main" val="351232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hu-HU" dirty="0" smtClean="0">
                <a:solidFill>
                  <a:srgbClr val="FF0000"/>
                </a:solidFill>
              </a:rPr>
              <a:t>Köszönöm a megtekintést !!!!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86933"/>
            <a:ext cx="10515600" cy="4890030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Felhasznált irodalom :</a:t>
            </a:r>
          </a:p>
          <a:p>
            <a:pPr marL="514350" indent="-514350">
              <a:buAutoNum type="arabicPeriod"/>
            </a:pPr>
            <a:r>
              <a:rPr lang="hu-HU" dirty="0" smtClean="0"/>
              <a:t>Szitakötő folyóirat , 2017.38.szám 14-15.oldal</a:t>
            </a:r>
          </a:p>
          <a:p>
            <a:pPr marL="514350" indent="-514350">
              <a:buAutoNum type="arabicPeriod"/>
            </a:pPr>
            <a:r>
              <a:rPr lang="hu-HU" dirty="0" smtClean="0"/>
              <a:t>Wikipédia </a:t>
            </a:r>
            <a:r>
              <a:rPr lang="hu-HU" dirty="0"/>
              <a:t>: </a:t>
            </a:r>
            <a:r>
              <a:rPr lang="hu-HU" dirty="0">
                <a:hlinkClick r:id="rId2"/>
              </a:rPr>
              <a:t>https://</a:t>
            </a:r>
            <a:r>
              <a:rPr lang="hu-HU" dirty="0" smtClean="0">
                <a:hlinkClick r:id="rId2"/>
              </a:rPr>
              <a:t>hu.wikipedia.org/wiki/Kaliforniai_aranyl%C3%A1z</a:t>
            </a: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/>
              <a:t>Aranyvilág : </a:t>
            </a:r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aranyvilag.blog.hu/2012/10/09/a_kaliforniai_alom_avagy_az_elso_aranylaz_amerikaban</a:t>
            </a: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Montázs : </a:t>
            </a:r>
          </a:p>
          <a:p>
            <a:pPr marL="0" indent="0">
              <a:buNone/>
            </a:pPr>
            <a:r>
              <a:rPr lang="hu-HU" dirty="0"/>
              <a:t> </a:t>
            </a:r>
            <a:r>
              <a:rPr lang="hu-HU" dirty="0" smtClean="0"/>
              <a:t>     </a:t>
            </a:r>
            <a:r>
              <a:rPr lang="hu-HU" dirty="0" smtClean="0">
                <a:hlinkClick r:id="rId4"/>
              </a:rPr>
              <a:t>http</a:t>
            </a:r>
            <a:r>
              <a:rPr lang="hu-HU" dirty="0">
                <a:hlinkClick r:id="rId4"/>
              </a:rPr>
              <a:t>://montazsmagazin.hu/a-kaliforniai-aranylaz-1848-1855</a:t>
            </a:r>
            <a:r>
              <a:rPr lang="hu-HU" dirty="0" smtClean="0">
                <a:hlinkClick r:id="rId4"/>
              </a:rPr>
              <a:t>/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2263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45356" y="365125"/>
            <a:ext cx="10515600" cy="422275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I. </a:t>
            </a:r>
            <a:r>
              <a:rPr lang="hu-HU" dirty="0" smtClean="0">
                <a:solidFill>
                  <a:srgbClr val="FF0000"/>
                </a:solidFill>
              </a:rPr>
              <a:t>TÖRTÉNETE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36600" y="787400"/>
            <a:ext cx="10985500" cy="5786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u-HU" sz="1800" dirty="0">
              <a:solidFill>
                <a:srgbClr val="FF0000"/>
              </a:solidFill>
            </a:endParaRPr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200" y="876301"/>
            <a:ext cx="10831511" cy="5697537"/>
          </a:xfrm>
        </p:spPr>
        <p:txBody>
          <a:bodyPr/>
          <a:lstStyle/>
          <a:p>
            <a:r>
              <a:rPr lang="hu-HU" dirty="0" smtClean="0"/>
              <a:t>1848.január 24 </a:t>
            </a:r>
            <a:r>
              <a:rPr lang="hu-HU" dirty="0"/>
              <a:t>K</a:t>
            </a:r>
            <a:r>
              <a:rPr lang="hu-HU" dirty="0" smtClean="0"/>
              <a:t>alifornia, </a:t>
            </a:r>
            <a:r>
              <a:rPr lang="hu-HU" dirty="0" err="1" smtClean="0"/>
              <a:t>Colomno</a:t>
            </a:r>
            <a:r>
              <a:rPr lang="hu-HU" dirty="0" smtClean="0"/>
              <a:t>:</a:t>
            </a:r>
            <a:r>
              <a:rPr lang="hu-HU" sz="1800" dirty="0"/>
              <a:t> a svájci </a:t>
            </a:r>
            <a:r>
              <a:rPr lang="hu-HU" sz="1800" b="1" u="sng" dirty="0">
                <a:solidFill>
                  <a:srgbClr val="FF0000"/>
                </a:solidFill>
              </a:rPr>
              <a:t>Johann </a:t>
            </a:r>
            <a:r>
              <a:rPr lang="hu-HU" sz="1800" u="sng" dirty="0">
                <a:solidFill>
                  <a:srgbClr val="FF0000"/>
                </a:solidFill>
              </a:rPr>
              <a:t>August </a:t>
            </a:r>
            <a:r>
              <a:rPr lang="hu-HU" sz="1800" u="sng" dirty="0" err="1">
                <a:solidFill>
                  <a:srgbClr val="FF0000"/>
                </a:solidFill>
              </a:rPr>
              <a:t>Sutter</a:t>
            </a:r>
            <a:r>
              <a:rPr lang="hu-HU" sz="1800" u="sng" dirty="0">
                <a:solidFill>
                  <a:srgbClr val="FF0000"/>
                </a:solidFill>
              </a:rPr>
              <a:t> </a:t>
            </a:r>
            <a:r>
              <a:rPr lang="hu-HU" sz="1800" dirty="0"/>
              <a:t>birtokán, a kaliforniai </a:t>
            </a:r>
            <a:r>
              <a:rPr lang="hu-HU" sz="1800" dirty="0" err="1"/>
              <a:t>Sacramento</a:t>
            </a:r>
            <a:r>
              <a:rPr lang="hu-HU" sz="1800" dirty="0"/>
              <a:t> folyó mentén </a:t>
            </a:r>
            <a:r>
              <a:rPr lang="hu-HU" sz="1800" b="1" u="sng" dirty="0"/>
              <a:t>James W. Marshall </a:t>
            </a:r>
            <a:r>
              <a:rPr lang="hu-HU" sz="1800" dirty="0"/>
              <a:t>aranylelőhelyre bukkant. </a:t>
            </a:r>
            <a:r>
              <a:rPr lang="hu-HU" sz="1800" dirty="0" err="1"/>
              <a:t>Sutter</a:t>
            </a:r>
            <a:r>
              <a:rPr lang="hu-HU" sz="1800" dirty="0"/>
              <a:t> kifejezett utasításai ellenére a történteknek gyorsan híre </a:t>
            </a:r>
            <a:r>
              <a:rPr lang="hu-HU" sz="1800" dirty="0" smtClean="0"/>
              <a:t>ment.</a:t>
            </a:r>
            <a:endParaRPr lang="hu-HU" sz="1800" dirty="0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1981200"/>
            <a:ext cx="2782888" cy="449103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089" y="1981200"/>
            <a:ext cx="2259011" cy="4170363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700" y="1981200"/>
            <a:ext cx="4521200" cy="425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60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71475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rgbClr val="FF0000"/>
                </a:solidFill>
              </a:rPr>
              <a:t>A hír gyorsan terjed…</a:t>
            </a:r>
            <a:endParaRPr lang="hu-HU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38201"/>
            <a:ext cx="10515600" cy="6019800"/>
          </a:xfrm>
        </p:spPr>
        <p:txBody>
          <a:bodyPr/>
          <a:lstStyle/>
          <a:p>
            <a:r>
              <a:rPr lang="hu-HU" b="1" dirty="0"/>
              <a:t>Samuel Brannan</a:t>
            </a:r>
            <a:r>
              <a:rPr lang="hu-HU" dirty="0"/>
              <a:t> San Franciscó-i kereskedő és </a:t>
            </a:r>
            <a:r>
              <a:rPr lang="hu-HU" dirty="0" smtClean="0"/>
              <a:t>lapkiadó megerősítette</a:t>
            </a:r>
            <a:r>
              <a:rPr lang="hu-HU" dirty="0"/>
              <a:t>, megírta és megjelentette a tényt, </a:t>
            </a:r>
            <a:r>
              <a:rPr lang="hu-HU" dirty="0" smtClean="0"/>
              <a:t>miszerint </a:t>
            </a:r>
            <a:r>
              <a:rPr lang="hu-HU" dirty="0"/>
              <a:t>arany van a földben. </a:t>
            </a:r>
            <a:endParaRPr lang="hu-HU" dirty="0" smtClean="0"/>
          </a:p>
          <a:p>
            <a:r>
              <a:rPr lang="hu-HU" dirty="0"/>
              <a:t>A </a:t>
            </a:r>
            <a:r>
              <a:rPr lang="hu-HU" dirty="0">
                <a:hlinkClick r:id="rId2" tooltip="New York Herald (a lap nem létezik)"/>
              </a:rPr>
              <a:t>New York </a:t>
            </a:r>
            <a:r>
              <a:rPr lang="hu-HU" dirty="0" err="1">
                <a:hlinkClick r:id="rId2" tooltip="New York Herald (a lap nem létezik)"/>
              </a:rPr>
              <a:t>Herald</a:t>
            </a:r>
            <a:r>
              <a:rPr lang="hu-HU" dirty="0"/>
              <a:t> volt az első keleti parti lap, amely beszámolt az aranylázról, 1848. </a:t>
            </a:r>
            <a:r>
              <a:rPr lang="hu-HU" dirty="0">
                <a:hlinkClick r:id="rId3" tooltip="Augusztus 19."/>
              </a:rPr>
              <a:t>augusztus 19-én</a:t>
            </a:r>
            <a:r>
              <a:rPr lang="hu-HU" dirty="0"/>
              <a:t>. </a:t>
            </a:r>
            <a:r>
              <a:rPr lang="hu-HU" dirty="0">
                <a:hlinkClick r:id="rId4" tooltip="December 5."/>
              </a:rPr>
              <a:t>December 5-én</a:t>
            </a:r>
            <a:r>
              <a:rPr lang="hu-HU" dirty="0"/>
              <a:t> már </a:t>
            </a:r>
            <a:r>
              <a:rPr lang="hu-HU" dirty="0">
                <a:hlinkClick r:id="rId5" tooltip="James Polk (a lap nem létezik)"/>
              </a:rPr>
              <a:t>James </a:t>
            </a:r>
            <a:r>
              <a:rPr lang="hu-HU" dirty="0" err="1">
                <a:hlinkClick r:id="rId5" tooltip="James Polk (a lap nem létezik)"/>
              </a:rPr>
              <a:t>Polk</a:t>
            </a:r>
            <a:r>
              <a:rPr lang="hu-HU" dirty="0"/>
              <a:t> elnök is megerősítette az arany felfedezésének hírét a </a:t>
            </a:r>
            <a:r>
              <a:rPr lang="hu-HU" dirty="0">
                <a:hlinkClick r:id="rId6" tooltip="Amerikai Egyesült Államok Kongresszusa (a lap nem létezik)"/>
              </a:rPr>
              <a:t>Kongresszus</a:t>
            </a:r>
            <a:r>
              <a:rPr lang="hu-HU" dirty="0"/>
              <a:t> előtt tartott beszédében</a:t>
            </a:r>
            <a:r>
              <a:rPr lang="hu-HU" dirty="0" smtClean="0"/>
              <a:t>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83" y="3913583"/>
            <a:ext cx="2329832" cy="294441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034" y="3775701"/>
            <a:ext cx="4339474" cy="297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2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95793"/>
            <a:ext cx="10515600" cy="51540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Az első telepesek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711202"/>
            <a:ext cx="11032067" cy="6146798"/>
          </a:xfrm>
        </p:spPr>
        <p:txBody>
          <a:bodyPr/>
          <a:lstStyle/>
          <a:p>
            <a:r>
              <a:rPr lang="hu-HU" dirty="0"/>
              <a:t>A Kaliforniának nevezett terület akkoriban még nem tartozott az Amerikai Egyesült Államokhoz. Földbirtokos amerikaiak és a Dél-Amerikából bevándorolt spanyol ajkú </a:t>
            </a:r>
            <a:r>
              <a:rPr lang="hu-HU" u="sng" dirty="0" err="1">
                <a:solidFill>
                  <a:srgbClr val="FF0000"/>
                </a:solidFill>
              </a:rPr>
              <a:t>californiók</a:t>
            </a:r>
            <a:r>
              <a:rPr lang="hu-HU" dirty="0"/>
              <a:t> </a:t>
            </a:r>
            <a:r>
              <a:rPr lang="hu-HU" dirty="0" smtClean="0"/>
              <a:t>lakták.</a:t>
            </a:r>
          </a:p>
          <a:p>
            <a:r>
              <a:rPr lang="hu-HU" dirty="0"/>
              <a:t>M</a:t>
            </a:r>
            <a:r>
              <a:rPr lang="hu-HU" dirty="0" smtClean="0"/>
              <a:t>egindult </a:t>
            </a:r>
            <a:r>
              <a:rPr lang="hu-HU" dirty="0"/>
              <a:t>a szerencsevadászok hulláma Kalifornia </a:t>
            </a:r>
            <a:r>
              <a:rPr lang="hu-HU" dirty="0" smtClean="0"/>
              <a:t>felé: </a:t>
            </a:r>
            <a:r>
              <a:rPr lang="hu-HU" dirty="0"/>
              <a:t>például Mexikóból jöttek az első aranymosók, aztán Európából, sőt még Ausztráliából is elindultak a szerencse reményében. </a:t>
            </a:r>
            <a:endParaRPr lang="hu-HU" dirty="0" smtClean="0"/>
          </a:p>
          <a:p>
            <a:r>
              <a:rPr lang="hu-HU" dirty="0" smtClean="0"/>
              <a:t>Még az őslakos indiánok is beálltak aranymosónak.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99" y="2963333"/>
            <a:ext cx="2912533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9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1542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134"/>
            <a:ext cx="10515600" cy="6434668"/>
          </a:xfrm>
          <a:solidFill>
            <a:schemeClr val="accent6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74213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34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Rizikós útvonalak…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897468"/>
            <a:ext cx="10515600" cy="527949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/>
              <a:t>Az „első világméretű aranyláz</a:t>
            </a:r>
            <a:r>
              <a:rPr lang="hu-HU" dirty="0" smtClean="0"/>
              <a:t>”</a:t>
            </a:r>
            <a:r>
              <a:rPr lang="hu-HU" dirty="0"/>
              <a:t> részvevői viszontagságos úton jutottak el az „</a:t>
            </a:r>
            <a:r>
              <a:rPr lang="hu-HU" dirty="0" err="1"/>
              <a:t>Aranyország</a:t>
            </a:r>
            <a:r>
              <a:rPr lang="hu-HU" dirty="0"/>
              <a:t>”</a:t>
            </a:r>
            <a:r>
              <a:rPr lang="hu-HU" dirty="0" err="1"/>
              <a:t>-</a:t>
            </a:r>
            <a:r>
              <a:rPr lang="hu-HU" dirty="0" err="1" smtClean="0"/>
              <a:t>ba</a:t>
            </a:r>
            <a:r>
              <a:rPr lang="hu-HU" dirty="0" smtClean="0"/>
              <a:t>.</a:t>
            </a:r>
          </a:p>
          <a:p>
            <a:r>
              <a:rPr lang="hu-HU" dirty="0" smtClean="0"/>
              <a:t>a., </a:t>
            </a:r>
            <a:r>
              <a:rPr lang="hu-HU" b="1" dirty="0" smtClean="0"/>
              <a:t>„Argonauták” : </a:t>
            </a:r>
            <a:r>
              <a:rPr lang="hu-HU" dirty="0"/>
              <a:t>Az USA keleti partjától induló, Dél-Amerika déli csücskét megkerülő, 33 ezer km-es hajóút öt-nyolc hónapig tartott;</a:t>
            </a:r>
            <a:r>
              <a:rPr lang="hu-HU" baseline="30000" dirty="0">
                <a:hlinkClick r:id="rId2"/>
              </a:rPr>
              <a:t>[16]</a:t>
            </a:r>
            <a:r>
              <a:rPr lang="hu-HU" dirty="0"/>
              <a:t> a </a:t>
            </a:r>
            <a:r>
              <a:rPr lang="hu-HU" dirty="0">
                <a:hlinkClick r:id="rId3" tooltip="Panamai földhíd (a lap nem létezik)"/>
              </a:rPr>
              <a:t>panamai földhídon</a:t>
            </a:r>
            <a:r>
              <a:rPr lang="hu-HU" dirty="0"/>
              <a:t> való, egy hetet igénybe vevő átkeléssel (</a:t>
            </a:r>
            <a:r>
              <a:rPr lang="hu-HU" dirty="0">
                <a:hlinkClick r:id="rId4" tooltip="Öszvér"/>
              </a:rPr>
              <a:t>öszvérháton</a:t>
            </a:r>
            <a:r>
              <a:rPr lang="hu-HU" dirty="0"/>
              <a:t> a </a:t>
            </a:r>
            <a:r>
              <a:rPr lang="hu-HU" dirty="0">
                <a:hlinkClick r:id="rId5" tooltip="Dzsungel"/>
              </a:rPr>
              <a:t>dzsungelben</a:t>
            </a:r>
            <a:r>
              <a:rPr lang="hu-HU" dirty="0"/>
              <a:t> és </a:t>
            </a:r>
            <a:r>
              <a:rPr lang="hu-HU" dirty="0">
                <a:hlinkClick r:id="rId6" tooltip="Kenu"/>
              </a:rPr>
              <a:t>kenuval</a:t>
            </a:r>
            <a:r>
              <a:rPr lang="hu-HU" dirty="0"/>
              <a:t> a későbbi </a:t>
            </a:r>
            <a:r>
              <a:rPr lang="hu-HU" dirty="0">
                <a:hlinkClick r:id="rId7" tooltip="Panama-csatorna"/>
              </a:rPr>
              <a:t>Panama-csatorna</a:t>
            </a:r>
            <a:r>
              <a:rPr lang="hu-HU" dirty="0"/>
              <a:t> részét képező tavakon és folyókon) a kerülőt hónapokkal le lehetett </a:t>
            </a:r>
            <a:r>
              <a:rPr lang="hu-HU" dirty="0" smtClean="0"/>
              <a:t>rövidíteni.</a:t>
            </a:r>
          </a:p>
          <a:p>
            <a:r>
              <a:rPr lang="hu-HU" dirty="0" smtClean="0"/>
              <a:t>b., </a:t>
            </a:r>
            <a:r>
              <a:rPr lang="hu-HU" u="sng" dirty="0">
                <a:hlinkClick r:id="rId8"/>
              </a:rPr>
              <a:t>1851</a:t>
            </a:r>
            <a:r>
              <a:rPr lang="hu-HU" dirty="0"/>
              <a:t>-ben egy </a:t>
            </a:r>
            <a:r>
              <a:rPr lang="hu-HU" dirty="0">
                <a:hlinkClick r:id="rId9" tooltip="Nicaragua"/>
              </a:rPr>
              <a:t>Nicaraguán</a:t>
            </a:r>
            <a:r>
              <a:rPr lang="hu-HU" dirty="0"/>
              <a:t> keresztül vezető utat is használni </a:t>
            </a:r>
            <a:r>
              <a:rPr lang="hu-HU" dirty="0" smtClean="0"/>
              <a:t>kezdtek.</a:t>
            </a:r>
          </a:p>
          <a:p>
            <a:r>
              <a:rPr lang="hu-HU" dirty="0" smtClean="0"/>
              <a:t>c., Kalifornia-ösvény : Észak-Amerikát átszelő szárazföldi útvonal.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2440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San </a:t>
            </a:r>
            <a:r>
              <a:rPr lang="hu-HU" dirty="0" err="1" smtClean="0">
                <a:solidFill>
                  <a:srgbClr val="FF0000"/>
                </a:solidFill>
              </a:rPr>
              <a:t>Francisco-i</a:t>
            </a:r>
            <a:r>
              <a:rPr lang="hu-HU" dirty="0" smtClean="0">
                <a:solidFill>
                  <a:srgbClr val="FF0000"/>
                </a:solidFill>
              </a:rPr>
              <a:t> kikötő felvirágzása</a:t>
            </a:r>
            <a:endParaRPr lang="hu-HU" dirty="0">
              <a:solidFill>
                <a:srgbClr val="FF0000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14401"/>
            <a:ext cx="10744200" cy="5537200"/>
          </a:xfrm>
        </p:spPr>
      </p:pic>
    </p:spTree>
    <p:extLst>
      <p:ext uri="{BB962C8B-B14F-4D97-AF65-F5344CB8AC3E}">
        <p14:creationId xmlns:p14="http://schemas.microsoft.com/office/powerpoint/2010/main" val="226345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314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II. BÁNYÁSZATI TECHNOLÓGIÁK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059363"/>
          </a:xfrm>
        </p:spPr>
        <p:txBody>
          <a:bodyPr/>
          <a:lstStyle/>
          <a:p>
            <a:r>
              <a:rPr lang="hu-HU" dirty="0" smtClean="0"/>
              <a:t>1., Eleinte a </a:t>
            </a:r>
            <a:r>
              <a:rPr lang="hu-HU" dirty="0"/>
              <a:t>„</a:t>
            </a:r>
            <a:r>
              <a:rPr lang="hu-HU" dirty="0" err="1"/>
              <a:t>forty-niner</a:t>
            </a:r>
            <a:r>
              <a:rPr lang="hu-HU" dirty="0"/>
              <a:t>”</a:t>
            </a:r>
            <a:r>
              <a:rPr lang="hu-HU" dirty="0" err="1"/>
              <a:t>-ek</a:t>
            </a:r>
            <a:r>
              <a:rPr lang="hu-HU" dirty="0"/>
              <a:t> (negyvenkilencesek) </a:t>
            </a:r>
            <a:r>
              <a:rPr lang="hu-HU" dirty="0" smtClean="0"/>
              <a:t>primitív </a:t>
            </a:r>
            <a:r>
              <a:rPr lang="hu-HU" dirty="0"/>
              <a:t>módszerekkel</a:t>
            </a:r>
            <a:r>
              <a:rPr lang="hu-HU" dirty="0" smtClean="0"/>
              <a:t> </a:t>
            </a:r>
            <a:r>
              <a:rPr lang="hu-HU" b="1" u="sng" dirty="0" smtClean="0"/>
              <a:t>kézzel szitálva </a:t>
            </a:r>
            <a:r>
              <a:rPr lang="hu-HU" dirty="0" smtClean="0"/>
              <a:t>mosták ki az aranyat a folyók és patakok üledékéből.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6" y="2336800"/>
            <a:ext cx="4064000" cy="45212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66" y="2336800"/>
            <a:ext cx="6688668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2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0933"/>
            <a:ext cx="11049000" cy="5906030"/>
          </a:xfrm>
        </p:spPr>
        <p:txBody>
          <a:bodyPr/>
          <a:lstStyle/>
          <a:p>
            <a:r>
              <a:rPr lang="hu-HU" dirty="0" smtClean="0"/>
              <a:t>2., </a:t>
            </a:r>
            <a:r>
              <a:rPr lang="hu-HU" b="1" dirty="0" smtClean="0"/>
              <a:t>Aranymosó bölcsők</a:t>
            </a:r>
          </a:p>
          <a:p>
            <a:r>
              <a:rPr lang="hu-HU" dirty="0" smtClean="0"/>
              <a:t>Folyóvízzel tisztították az iszapot.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03" y="1523999"/>
            <a:ext cx="4747263" cy="46529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6" y="1330642"/>
            <a:ext cx="5249333" cy="484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46063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526</Words>
  <Application>Microsoft Macintosh PowerPoint</Application>
  <PresentationFormat>Custom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Office-téma</vt:lpstr>
      <vt:lpstr>KALIFORNIAI ARANYLÁZ 1848-1855</vt:lpstr>
      <vt:lpstr>I. TÖRTÉNETE</vt:lpstr>
      <vt:lpstr>A hír gyorsan terjed…</vt:lpstr>
      <vt:lpstr>Az első telepesek</vt:lpstr>
      <vt:lpstr>PowerPoint Presentation</vt:lpstr>
      <vt:lpstr>Rizikós útvonalak…</vt:lpstr>
      <vt:lpstr>San Francisco-i kikötő felvirágzása</vt:lpstr>
      <vt:lpstr>II. BÁNYÁSZATI TECHNOLÓGIÁK</vt:lpstr>
      <vt:lpstr>PowerPoint Presentation</vt:lpstr>
      <vt:lpstr>PowerPoint Presentation</vt:lpstr>
      <vt:lpstr>III. Az aranyláz előnyei</vt:lpstr>
      <vt:lpstr>PowerPoint Presentation</vt:lpstr>
      <vt:lpstr>Szellemvárosból virágzó kereskedelmi központ</vt:lpstr>
      <vt:lpstr>IV. Az aranyláz hátrányai</vt:lpstr>
      <vt:lpstr>KALIFORNIAI ÁLOM = AMERIKAI ÁLOM</vt:lpstr>
      <vt:lpstr>Szürke valóság….</vt:lpstr>
      <vt:lpstr>A REMÉNY HAL MEG UTOLJÁRA….</vt:lpstr>
      <vt:lpstr>Köszönöm a megtekintést !!!!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KALIFORNIAI ARANYLÁZ</dc:title>
  <dc:creator>Diák</dc:creator>
  <cp:lastModifiedBy>macbook</cp:lastModifiedBy>
  <cp:revision>19</cp:revision>
  <dcterms:created xsi:type="dcterms:W3CDTF">2017-05-29T12:20:25Z</dcterms:created>
  <dcterms:modified xsi:type="dcterms:W3CDTF">2017-05-29T15:11:38Z</dcterms:modified>
</cp:coreProperties>
</file>