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FB88D-C2FA-49DA-B70B-46F3A14907E2}" type="datetimeFigureOut">
              <a:rPr lang="hu-HU" smtClean="0"/>
              <a:pPr/>
              <a:t>2017.05.08.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72DA1-0FB8-46FB-840E-CDCF61BAA27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6600" b="1" dirty="0" smtClean="0">
                <a:solidFill>
                  <a:srgbClr val="00B0F0"/>
                </a:solidFill>
              </a:rPr>
              <a:t>A vízipók háza</a:t>
            </a:r>
            <a:endParaRPr lang="hu-HU" sz="6600" b="1" dirty="0">
              <a:solidFill>
                <a:srgbClr val="00B0F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u-HU" sz="2800" dirty="0" smtClean="0"/>
              <a:t>Victor András: A vízipók háza című cikkéhez készítette</a:t>
            </a:r>
            <a:r>
              <a:rPr lang="hu-HU" sz="2800" smtClean="0"/>
              <a:t>: </a:t>
            </a:r>
            <a:r>
              <a:rPr lang="hu-HU" sz="2800" smtClean="0"/>
              <a:t/>
            </a:r>
            <a:br>
              <a:rPr lang="hu-HU" sz="2800" smtClean="0"/>
            </a:br>
            <a:r>
              <a:rPr lang="hu-HU" sz="2800" smtClean="0"/>
              <a:t>Jenei </a:t>
            </a:r>
            <a:r>
              <a:rPr lang="hu-HU" sz="2800" dirty="0" smtClean="0"/>
              <a:t>Beáta</a:t>
            </a:r>
            <a:br>
              <a:rPr lang="hu-HU" sz="2800" dirty="0" smtClean="0"/>
            </a:br>
            <a:r>
              <a:rPr lang="hu-HU" sz="2800" dirty="0" smtClean="0"/>
              <a:t>Szitakötő 38. szám, 18 – 19. oldal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hu-HU" sz="3200" dirty="0" smtClean="0"/>
              <a:t> Nincs más pókfaj a világon, amely bemenne a víz alá; </a:t>
            </a:r>
            <a:r>
              <a:rPr lang="hu-HU" sz="3200" dirty="0" smtClean="0"/>
              <a:t>a vízipók</a:t>
            </a:r>
            <a:r>
              <a:rPr lang="hu-HU" sz="3200" dirty="0" smtClean="0"/>
              <a:t> </a:t>
            </a:r>
            <a:r>
              <a:rPr lang="hu-HU" sz="3200" dirty="0" smtClean="0"/>
              <a:t>pedig ott él, ott táplálkozik, ott szaporodik. Még a hálója is a víz alatt van. </a:t>
            </a:r>
            <a:br>
              <a:rPr lang="hu-HU" sz="3200" dirty="0" smtClean="0"/>
            </a:br>
            <a:endParaRPr lang="hu-HU" sz="3200" dirty="0"/>
          </a:p>
        </p:txBody>
      </p:sp>
      <p:pic>
        <p:nvPicPr>
          <p:cNvPr id="4" name="Tartalom helye 3" descr="vp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2132856"/>
            <a:ext cx="5715000" cy="4286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363272" cy="1143000"/>
          </a:xfrm>
        </p:spPr>
        <p:txBody>
          <a:bodyPr>
            <a:noAutofit/>
          </a:bodyPr>
          <a:lstStyle/>
          <a:p>
            <a:pPr algn="l"/>
            <a:r>
              <a:rPr lang="hu-HU" sz="3200" dirty="0"/>
              <a:t>Az erdők-rétek pókjai olyan hálót szőnek, amellyel elfoghatják a repülő rovarokat. Ilyen a </a:t>
            </a:r>
            <a:r>
              <a:rPr lang="hu-HU" sz="3200" dirty="0" err="1" smtClean="0"/>
              <a:t>keresztespókok</a:t>
            </a:r>
            <a:r>
              <a:rPr lang="hu-HU" sz="3200" dirty="0" smtClean="0"/>
              <a:t> és a vitorláspókok hálója.</a:t>
            </a:r>
            <a:endParaRPr lang="hu-HU" sz="3200" dirty="0"/>
          </a:p>
        </p:txBody>
      </p:sp>
      <p:pic>
        <p:nvPicPr>
          <p:cNvPr id="4" name="Tartalom helye 3" descr="kp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348880"/>
            <a:ext cx="3636830" cy="3849291"/>
          </a:xfrm>
        </p:spPr>
      </p:pic>
      <p:pic>
        <p:nvPicPr>
          <p:cNvPr id="5" name="Kép 4" descr="vit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564904"/>
            <a:ext cx="4554504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u-HU" sz="3200" dirty="0"/>
              <a:t>A vízipók víz alatti </a:t>
            </a:r>
            <a:r>
              <a:rPr lang="hu-HU" sz="3200" dirty="0" smtClean="0"/>
              <a:t>hálója nem  </a:t>
            </a:r>
            <a:r>
              <a:rPr lang="hu-HU" sz="3200" dirty="0"/>
              <a:t>rovarfogásra szolgál, hanem hogy a </a:t>
            </a:r>
            <a:r>
              <a:rPr lang="hu-HU" sz="3200" dirty="0" smtClean="0"/>
              <a:t>pók </a:t>
            </a:r>
            <a:r>
              <a:rPr lang="hu-HU" sz="3200" dirty="0"/>
              <a:t>ott lakjon.  </a:t>
            </a:r>
            <a:r>
              <a:rPr lang="hu-HU" sz="3200" dirty="0" smtClean="0"/>
              <a:t>Leúszik </a:t>
            </a:r>
            <a:r>
              <a:rPr lang="hu-HU" sz="3200" dirty="0"/>
              <a:t>a vízfelszín alá, s ott a fonalát levelekhez, vékony ágacskákhoz ragasztva elkészít egy vízszintes szövedéket. Ez a hálója.</a:t>
            </a:r>
          </a:p>
        </p:txBody>
      </p:sp>
      <p:pic>
        <p:nvPicPr>
          <p:cNvPr id="4" name="Tartalom helye 3" descr="vp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2852936"/>
            <a:ext cx="5372100" cy="3581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23528" y="620688"/>
            <a:ext cx="4038600" cy="5577483"/>
          </a:xfrm>
        </p:spPr>
        <p:txBody>
          <a:bodyPr>
            <a:normAutofit/>
          </a:bodyPr>
          <a:lstStyle/>
          <a:p>
            <a:r>
              <a:rPr lang="hu-HU" dirty="0" smtClean="0"/>
              <a:t> Ezután a vízfelszínhez úszik, ott fejjel lefelé fordul, egy pillanatra kidugja potrohát a szabad levegőre, majd visszamerül a vízbe. A potrohán lévő szőrszálak nem engedik ki maguk közül a levegőt, így az csillogó levegőbuborékban van.</a:t>
            </a:r>
            <a:endParaRPr lang="hu-HU" dirty="0"/>
          </a:p>
        </p:txBody>
      </p:sp>
      <p:pic>
        <p:nvPicPr>
          <p:cNvPr id="5" name="Tartalom helye 4" descr="vp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1484784"/>
            <a:ext cx="4038600" cy="33888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hu-HU" sz="3200" dirty="0"/>
              <a:t> A pók leúszik a vízszintes szövedék alá, lábával lesöpri potroháról a lehozott </a:t>
            </a:r>
            <a:r>
              <a:rPr lang="hu-HU" sz="3200" dirty="0" smtClean="0"/>
              <a:t>levegőt. Sokszor </a:t>
            </a:r>
            <a:r>
              <a:rPr lang="hu-HU" sz="3200" dirty="0"/>
              <a:t>fölmegy </a:t>
            </a:r>
            <a:r>
              <a:rPr lang="hu-HU" sz="3200" dirty="0" smtClean="0"/>
              <a:t>levegőért, míg az </a:t>
            </a:r>
            <a:r>
              <a:rPr lang="hu-HU" sz="3200" dirty="0"/>
              <a:t>összegyűjtött levegő egyre nagyobb buborékká </a:t>
            </a:r>
            <a:r>
              <a:rPr lang="hu-HU" sz="3200" dirty="0" smtClean="0"/>
              <a:t>gyarapszik.</a:t>
            </a:r>
            <a:endParaRPr lang="hu-HU" sz="3200" dirty="0"/>
          </a:p>
        </p:txBody>
      </p:sp>
      <p:pic>
        <p:nvPicPr>
          <p:cNvPr id="4" name="Tartalom helye 3" descr="vp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276872"/>
            <a:ext cx="5544616" cy="43512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/>
              <a:t>A </a:t>
            </a:r>
            <a:r>
              <a:rPr lang="hu-HU" sz="3200" dirty="0"/>
              <a:t> levegővel telt búvárharangot </a:t>
            </a:r>
            <a:r>
              <a:rPr lang="hu-HU" sz="3200" dirty="0" smtClean="0"/>
              <a:t>a </a:t>
            </a:r>
            <a:r>
              <a:rPr lang="hu-HU" sz="3200" dirty="0"/>
              <a:t>pók addig növeszti, míg végül be tud mászni a maga gyűjtötte levegőbuborékba.</a:t>
            </a:r>
          </a:p>
        </p:txBody>
      </p:sp>
      <p:pic>
        <p:nvPicPr>
          <p:cNvPr id="4" name="Tartalom helye 3" descr="vp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844824"/>
            <a:ext cx="6515100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sz="3200" dirty="0" smtClean="0"/>
              <a:t>A pók buborékházából indul vadászni, zsákmányai vízi rovarok, rovarlárvák. A marásától elpusztult vagy lebénult áldozatokat  a búvárharangba viszi és ott fogyasztja el.</a:t>
            </a:r>
            <a:endParaRPr lang="hu-HU" sz="3200" dirty="0"/>
          </a:p>
        </p:txBody>
      </p:sp>
      <p:pic>
        <p:nvPicPr>
          <p:cNvPr id="4" name="Tartalom helye 3" descr="vp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060848"/>
            <a:ext cx="549712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200" dirty="0" smtClean="0"/>
              <a:t>Miért jó a vízipóknak, hogy a vízben él? Mert ott kevésbé kell tartania ellenségeitől, a madaraktól, gyíkoktól, lopódarazsaktól, emlősöktől.</a:t>
            </a:r>
            <a:endParaRPr lang="hu-HU" sz="3200" dirty="0"/>
          </a:p>
        </p:txBody>
      </p:sp>
      <p:pic>
        <p:nvPicPr>
          <p:cNvPr id="6" name="Tartalom helye 5" descr="vp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5" y="2673310"/>
            <a:ext cx="3528392" cy="3203962"/>
          </a:xfrm>
        </p:spPr>
      </p:pic>
      <p:pic>
        <p:nvPicPr>
          <p:cNvPr id="7" name="Kép 6" descr="lopódaráz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2708920"/>
            <a:ext cx="3581400" cy="3131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Egyéni 81. séma">
      <a:dk1>
        <a:srgbClr val="EEF6F8"/>
      </a:dk1>
      <a:lt1>
        <a:srgbClr val="2E0A42"/>
      </a:lt1>
      <a:dk2>
        <a:srgbClr val="FCEEFB"/>
      </a:dk2>
      <a:lt2>
        <a:srgbClr val="330B49"/>
      </a:lt2>
      <a:accent1>
        <a:srgbClr val="D9BFEC"/>
      </a:accent1>
      <a:accent2>
        <a:srgbClr val="1B0B28"/>
      </a:accent2>
      <a:accent3>
        <a:srgbClr val="EDF5F7"/>
      </a:accent3>
      <a:accent4>
        <a:srgbClr val="381750"/>
      </a:accent4>
      <a:accent5>
        <a:srgbClr val="EFE0D1"/>
      </a:accent5>
      <a:accent6>
        <a:srgbClr val="D1A375"/>
      </a:accent6>
      <a:hlink>
        <a:srgbClr val="99C6D1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103</Words>
  <Application>Microsoft Office PowerPoint</Application>
  <PresentationFormat>Diavetítés a képernyőre (4:3 oldalarány)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A vízipók háza</vt:lpstr>
      <vt:lpstr> Nincs más pókfaj a világon, amely bemenne a víz alá; a vízipók pedig ott él, ott táplálkozik, ott szaporodik. Még a hálója is a víz alatt van.  </vt:lpstr>
      <vt:lpstr>Az erdők-rétek pókjai olyan hálót szőnek, amellyel elfoghatják a repülő rovarokat. Ilyen a keresztespókok és a vitorláspókok hálója.</vt:lpstr>
      <vt:lpstr>A vízipók víz alatti hálója nem  rovarfogásra szolgál, hanem hogy a pók ott lakjon.  Leúszik a vízfelszín alá, s ott a fonalát levelekhez, vékony ágacskákhoz ragasztva elkészít egy vízszintes szövedéket. Ez a hálója.</vt:lpstr>
      <vt:lpstr>5. dia</vt:lpstr>
      <vt:lpstr> A pók leúszik a vízszintes szövedék alá, lábával lesöpri potroháról a lehozott levegőt. Sokszor fölmegy levegőért, míg az összegyűjtött levegő egyre nagyobb buborékká gyarapszik.</vt:lpstr>
      <vt:lpstr>A  levegővel telt búvárharangot a pók addig növeszti, míg végül be tud mászni a maga gyűjtötte levegőbuborékba.</vt:lpstr>
      <vt:lpstr>A pók buborékházából indul vadászni, zsákmányai vízi rovarok, rovarlárvák. A marásától elpusztult vagy lebénult áldozatokat  a búvárharangba viszi és ott fogyasztja el.</vt:lpstr>
      <vt:lpstr>Miért jó a vízipóknak, hogy a vízben él? Mert ott kevésbé kell tartania ellenségeitől, a madaraktól, gyíkoktól, lopódarazsaktól, emlősöktől.</vt:lpstr>
      <vt:lpstr>Victor András: A vízipók háza című cikkéhez készítette:  Jenei Beáta Szitakötő 38. szám, 18 – 19. oldal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vízipók háza</dc:title>
  <dc:creator>JBetty</dc:creator>
  <cp:lastModifiedBy>JBetty</cp:lastModifiedBy>
  <cp:revision>17</cp:revision>
  <dcterms:created xsi:type="dcterms:W3CDTF">2017-05-08T17:07:27Z</dcterms:created>
  <dcterms:modified xsi:type="dcterms:W3CDTF">2017-05-08T20:55:41Z</dcterms:modified>
</cp:coreProperties>
</file>