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694C7A-5054-4CB8-AC9D-B46DD5313857}" type="datetimeFigureOut">
              <a:rPr lang="hu-HU" smtClean="0"/>
              <a:t>2017. 02. 10.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3D8B74-995D-4CDF-9DEC-FB6495C8ABC5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/>
              <a:t>Védőoltások gyerekeknek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929190" y="5429264"/>
            <a:ext cx="3529010" cy="945658"/>
          </a:xfrm>
        </p:spPr>
        <p:txBody>
          <a:bodyPr/>
          <a:lstStyle/>
          <a:p>
            <a:r>
              <a:rPr lang="hu-HU" dirty="0" smtClean="0"/>
              <a:t>Készítette: Földes Károly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u="sng" dirty="0"/>
              <a:t>A rubeola</a:t>
            </a:r>
            <a:r>
              <a:rPr lang="hu-HU" dirty="0"/>
              <a:t> egy jellegzetesen enyhe, </a:t>
            </a:r>
            <a:r>
              <a:rPr lang="hu-HU" b="1" dirty="0"/>
              <a:t>gyermekkori kiütéses betegség</a:t>
            </a:r>
            <a:r>
              <a:rPr lang="hu-HU" dirty="0"/>
              <a:t>, amelyet a rubeolavírus okoz. </a:t>
            </a:r>
            <a:endParaRPr lang="hu-HU" dirty="0" smtClean="0"/>
          </a:p>
          <a:p>
            <a:r>
              <a:rPr lang="hu-HU" u="sng" dirty="0" smtClean="0"/>
              <a:t>Tünetek</a:t>
            </a:r>
            <a:r>
              <a:rPr lang="hu-HU" dirty="0" smtClean="0"/>
              <a:t>: </a:t>
            </a:r>
            <a:r>
              <a:rPr lang="hu-HU" dirty="0"/>
              <a:t>gyengeség, fejfájás, hőemelkedés, nyirokcsomók megnagyobbodása, kicsi rózsaszín foltszerű kiütések, rózsaszín foltok a száj nyálkahártyáján, rózsaszín foltok a lágy </a:t>
            </a:r>
            <a:r>
              <a:rPr lang="hu-HU" dirty="0" smtClean="0"/>
              <a:t>szájpadon.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Eniko\Asztal\baranyhimlos_gyerek576x3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46"/>
            <a:ext cx="7766012" cy="478634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b="1" dirty="0" smtClean="0"/>
              <a:t>Megelőzés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gyengített, élő kórokozót tartalmazó oltóanyag már 1969-től </a:t>
            </a:r>
            <a:r>
              <a:rPr lang="hu-HU" dirty="0" smtClean="0"/>
              <a:t>létezik.</a:t>
            </a:r>
          </a:p>
          <a:p>
            <a:r>
              <a:rPr lang="hu-HU" dirty="0"/>
              <a:t>A védőoltás </a:t>
            </a:r>
            <a:r>
              <a:rPr lang="hu-HU" dirty="0" smtClean="0"/>
              <a:t>a </a:t>
            </a:r>
            <a:r>
              <a:rPr lang="hu-HU" dirty="0"/>
              <a:t>kanyaró és a mumpsz elleni hatóanyaggal együtt kerül beadásra, és élő, legyengített rubeolavírust tartalmaz</a:t>
            </a:r>
            <a:r>
              <a:rPr lang="hu-HU" dirty="0" smtClean="0"/>
              <a:t>.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err="1" smtClean="0"/>
              <a:t>Rotavírus</a:t>
            </a:r>
            <a:endParaRPr lang="hu-HU" dirty="0"/>
          </a:p>
        </p:txBody>
      </p:sp>
      <p:pic>
        <p:nvPicPr>
          <p:cNvPr id="6146" name="Picture 2" descr="C:\Documents and Settings\Eniko\Asztal\Rotavír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357298"/>
            <a:ext cx="6786610" cy="508995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r>
              <a:rPr lang="hu-HU" dirty="0"/>
              <a:t>A </a:t>
            </a:r>
            <a:r>
              <a:rPr lang="hu-HU" dirty="0" err="1"/>
              <a:t>rotavírusok</a:t>
            </a:r>
            <a:r>
              <a:rPr lang="hu-HU" dirty="0"/>
              <a:t> </a:t>
            </a:r>
            <a:r>
              <a:rPr lang="hu-HU" dirty="0" err="1"/>
              <a:t>a</a:t>
            </a:r>
            <a:r>
              <a:rPr lang="hu-HU" dirty="0"/>
              <a:t> csecsemők és kisdedek hasmenéssel, hányással járó megbetegedéseinek a leggyakoribb okozói világszerte</a:t>
            </a:r>
            <a:r>
              <a:rPr lang="hu-HU" dirty="0" smtClean="0"/>
              <a:t>.</a:t>
            </a:r>
          </a:p>
          <a:p>
            <a:r>
              <a:rPr lang="hu-HU" dirty="0"/>
              <a:t>Nagyfokú fertőzőképessége miatt nehéz megakadályozni a betegség terjedését, és jelenleg egyedül oltással lehet csak jelentősen csökkenteni a vírus okozta súlyos hasmenések, hányások előfordulását.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err="1" smtClean="0"/>
              <a:t>Pneumococcus</a:t>
            </a:r>
            <a:endParaRPr lang="hu-HU" dirty="0"/>
          </a:p>
        </p:txBody>
      </p:sp>
      <p:pic>
        <p:nvPicPr>
          <p:cNvPr id="7170" name="Picture 2" descr="C:\Documents and Settings\Eniko\Asztal\pneumococc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643050"/>
            <a:ext cx="4700619" cy="470061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8229600" cy="4525963"/>
          </a:xfrm>
        </p:spPr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pneumococcus</a:t>
            </a:r>
            <a:r>
              <a:rPr lang="hu-HU" dirty="0"/>
              <a:t> </a:t>
            </a:r>
            <a:r>
              <a:rPr lang="hu-HU" dirty="0" err="1"/>
              <a:t>a</a:t>
            </a:r>
            <a:r>
              <a:rPr lang="hu-HU" dirty="0"/>
              <a:t> világon mindenütt elterjedt kórokozó, az ellene kifejlesztett </a:t>
            </a:r>
            <a:r>
              <a:rPr lang="hu-HU" dirty="0" smtClean="0"/>
              <a:t>védőoltás pedig </a:t>
            </a:r>
            <a:r>
              <a:rPr lang="hu-HU" dirty="0"/>
              <a:t>a cseppfertőzéssel terjedő tüdőgyulladás megelőzésére szolgál</a:t>
            </a:r>
            <a:r>
              <a:rPr lang="hu-HU" dirty="0" smtClean="0"/>
              <a:t>.</a:t>
            </a:r>
          </a:p>
          <a:p>
            <a:r>
              <a:rPr lang="hu-HU" dirty="0"/>
              <a:t>2 éves kor alatt és 50 éves kor felett mindenkinek javasolják ezt a </a:t>
            </a:r>
            <a:r>
              <a:rPr lang="hu-HU" dirty="0" smtClean="0"/>
              <a:t>vakcinát.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err="1" smtClean="0"/>
              <a:t>Meningococcus</a:t>
            </a:r>
            <a:endParaRPr lang="hu-HU" dirty="0"/>
          </a:p>
        </p:txBody>
      </p:sp>
      <p:pic>
        <p:nvPicPr>
          <p:cNvPr id="8194" name="Picture 2" descr="C:\Documents and Settings\Eniko\Asztal\4632860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433661"/>
            <a:ext cx="7138180" cy="500047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r>
              <a:rPr lang="hu-HU" dirty="0"/>
              <a:t>A járványos agyhártyagyulladást többféle baktérium okozza, és nem mindegyik ellen van hatékony védőoltás</a:t>
            </a:r>
            <a:r>
              <a:rPr lang="hu-HU" dirty="0" smtClean="0"/>
              <a:t>.</a:t>
            </a:r>
          </a:p>
          <a:p>
            <a:r>
              <a:rPr lang="hu-HU" dirty="0"/>
              <a:t>A forgalomba lévő vakcinák viszont már gyermekkorban is beadhatók, és kifejezetten javasolt azokban az esetekben, amikor valaki járványos területre </a:t>
            </a:r>
            <a:r>
              <a:rPr lang="hu-HU" dirty="0" smtClean="0"/>
              <a:t>utazik.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Fekete himlő</a:t>
            </a:r>
            <a:endParaRPr lang="hu-HU" dirty="0"/>
          </a:p>
        </p:txBody>
      </p:sp>
      <p:pic>
        <p:nvPicPr>
          <p:cNvPr id="9218" name="Picture 2" descr="C:\Documents and Settings\Eniko\Asztal\Smallpo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4218678" cy="2786082"/>
          </a:xfrm>
          <a:prstGeom prst="rect">
            <a:avLst/>
          </a:prstGeom>
          <a:noFill/>
        </p:spPr>
      </p:pic>
      <p:pic>
        <p:nvPicPr>
          <p:cNvPr id="9219" name="Picture 3" descr="C:\Documents and Settings\Eniko\Asztal\descărcar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500438"/>
            <a:ext cx="3972031" cy="26432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Eniko\Asztal\2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142984"/>
            <a:ext cx="6858005" cy="450056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r>
              <a:rPr lang="hu-HU" dirty="0"/>
              <a:t>A </a:t>
            </a:r>
            <a:r>
              <a:rPr lang="hu-HU" b="1" dirty="0"/>
              <a:t>fekete himlő</a:t>
            </a:r>
            <a:r>
              <a:rPr lang="hu-HU" dirty="0"/>
              <a:t> </a:t>
            </a:r>
            <a:r>
              <a:rPr lang="hu-HU" dirty="0" smtClean="0"/>
              <a:t>emberi</a:t>
            </a:r>
            <a:r>
              <a:rPr lang="hu-HU" dirty="0"/>
              <a:t> fertőző betegség, amelyet a </a:t>
            </a:r>
            <a:r>
              <a:rPr lang="hu-HU" i="1" dirty="0" err="1"/>
              <a:t>Poxvirus</a:t>
            </a:r>
            <a:r>
              <a:rPr lang="hu-HU" i="1" dirty="0"/>
              <a:t> </a:t>
            </a:r>
            <a:r>
              <a:rPr lang="hu-HU" i="1" dirty="0" err="1"/>
              <a:t>variolae</a:t>
            </a:r>
            <a:r>
              <a:rPr lang="hu-HU" dirty="0"/>
              <a:t> vírus okoz. </a:t>
            </a:r>
            <a:endParaRPr lang="hu-HU" dirty="0" smtClean="0"/>
          </a:p>
          <a:p>
            <a:r>
              <a:rPr lang="hu-HU" dirty="0"/>
              <a:t>Ez volt az emberiség egyik legpusztítóbb ragályos kórokozója</a:t>
            </a:r>
            <a:r>
              <a:rPr lang="hu-HU" dirty="0" smtClean="0"/>
              <a:t>.</a:t>
            </a:r>
          </a:p>
          <a:p>
            <a:r>
              <a:rPr lang="hu-HU" dirty="0"/>
              <a:t>A fertőzöttek körében rendszerint magas </a:t>
            </a:r>
            <a:r>
              <a:rPr lang="hu-HU" dirty="0" smtClean="0"/>
              <a:t>volt </a:t>
            </a:r>
            <a:r>
              <a:rPr lang="hu-HU" dirty="0"/>
              <a:t>a halálozási arány, és a túlélők közül sokan (mint például Kölcsey Ferenc) megvakultak.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Eniko\Asztal\Kolcsey_feren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642918"/>
            <a:ext cx="4357718" cy="5556090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6286512" y="3357562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 túlélők gyakran megvakultak</a:t>
            </a:r>
            <a:r>
              <a:rPr lang="hu-HU" dirty="0" smtClean="0"/>
              <a:t>. Kölcsey </a:t>
            </a:r>
            <a:r>
              <a:rPr lang="hu-HU" dirty="0"/>
              <a:t>Ferenc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2571744"/>
            <a:ext cx="8229600" cy="1143000"/>
          </a:xfrm>
        </p:spPr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429684" cy="4929222"/>
          </a:xfrm>
        </p:spPr>
        <p:txBody>
          <a:bodyPr/>
          <a:lstStyle/>
          <a:p>
            <a:r>
              <a:rPr lang="hu-HU" dirty="0"/>
              <a:t>A gyerekek 5 éves kor alatt különösen érzékenyek különféle betegségekre, hiszen az immunrendszerük ekkor még sérülékeny és tapasztalatlan. Nem véletlen, hogy az ezt megelőző években kapják meg a kötelező védőoltások </a:t>
            </a:r>
            <a:r>
              <a:rPr lang="hu-HU" dirty="0" smtClean="0"/>
              <a:t>zömét.</a:t>
            </a:r>
            <a:endParaRPr lang="hu-H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Gyakori betegségek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Bárányhimlő</a:t>
            </a:r>
          </a:p>
          <a:p>
            <a:r>
              <a:rPr lang="hu-HU" dirty="0" smtClean="0"/>
              <a:t>Rózsahimlő</a:t>
            </a:r>
          </a:p>
          <a:p>
            <a:r>
              <a:rPr lang="hu-HU" dirty="0" err="1" smtClean="0"/>
              <a:t>Rotavírus</a:t>
            </a:r>
            <a:endParaRPr lang="hu-HU" dirty="0" smtClean="0"/>
          </a:p>
          <a:p>
            <a:r>
              <a:rPr lang="hu-HU" dirty="0" err="1" smtClean="0"/>
              <a:t>Pneumococcus</a:t>
            </a:r>
            <a:endParaRPr lang="hu-HU" dirty="0" smtClean="0"/>
          </a:p>
          <a:p>
            <a:r>
              <a:rPr lang="hu-HU" dirty="0" err="1" smtClean="0"/>
              <a:t>Meningococcus</a:t>
            </a:r>
            <a:endParaRPr lang="hu-HU" dirty="0" smtClean="0"/>
          </a:p>
          <a:p>
            <a:r>
              <a:rPr lang="hu-HU" dirty="0" smtClean="0"/>
              <a:t>Fekete himlő</a:t>
            </a:r>
          </a:p>
          <a:p>
            <a:pPr>
              <a:buNone/>
            </a:pP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Bárányhimlő</a:t>
            </a:r>
            <a:endParaRPr lang="hu-HU" dirty="0"/>
          </a:p>
        </p:txBody>
      </p:sp>
      <p:pic>
        <p:nvPicPr>
          <p:cNvPr id="2050" name="Picture 2" descr="C:\Documents and Settings\Eniko\Asztal\151_baranyhim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2"/>
            <a:ext cx="7443818" cy="4135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58204" cy="6143668"/>
          </a:xfrm>
        </p:spPr>
        <p:txBody>
          <a:bodyPr/>
          <a:lstStyle/>
          <a:p>
            <a:r>
              <a:rPr lang="hu-HU" u="sng" dirty="0"/>
              <a:t>A </a:t>
            </a:r>
            <a:r>
              <a:rPr lang="hu-HU" u="sng" dirty="0" smtClean="0"/>
              <a:t>bárányhimlő</a:t>
            </a:r>
            <a:r>
              <a:rPr lang="hu-HU" dirty="0" smtClean="0"/>
              <a:t> </a:t>
            </a:r>
            <a:r>
              <a:rPr lang="hu-HU" dirty="0"/>
              <a:t>fertőző, cseppfertőzéssel terjedő, piros, viszkető, hólyagos pattanásokat és lázat okozó, </a:t>
            </a:r>
            <a:r>
              <a:rPr lang="hu-HU" b="1" dirty="0"/>
              <a:t>vírusos megbetegedés</a:t>
            </a:r>
            <a:r>
              <a:rPr lang="hu-HU" dirty="0" smtClean="0"/>
              <a:t>.</a:t>
            </a:r>
          </a:p>
          <a:p>
            <a:r>
              <a:rPr lang="hu-HU" dirty="0"/>
              <a:t>Rendkívül fertőző volta miatt szinte mindenki már gyermekként találkozik vele</a:t>
            </a:r>
            <a:r>
              <a:rPr lang="hu-HU" dirty="0" smtClean="0"/>
              <a:t>.</a:t>
            </a:r>
          </a:p>
          <a:p>
            <a:r>
              <a:rPr lang="hu-HU" dirty="0"/>
              <a:t>A bárányhimlőn átesettek általában egy életre védetté válnak. 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Eniko\Asztal\0151_baranyhim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142984"/>
            <a:ext cx="7572428" cy="46938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b="1" dirty="0" smtClean="0"/>
              <a:t>Megelőzése</a:t>
            </a: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 betegség védőoltással megelőzhető</a:t>
            </a:r>
            <a:r>
              <a:rPr lang="hu-HU" dirty="0" smtClean="0"/>
              <a:t>.</a:t>
            </a:r>
          </a:p>
          <a:p>
            <a:r>
              <a:rPr lang="hu-HU" dirty="0"/>
              <a:t>A vakcina szövetkultúrán szaporított, élő, gyengített </a:t>
            </a:r>
            <a:r>
              <a:rPr lang="hu-HU" dirty="0" smtClean="0"/>
              <a:t>vírust </a:t>
            </a:r>
            <a:r>
              <a:rPr lang="hu-HU" dirty="0"/>
              <a:t>tartalmaz</a:t>
            </a:r>
            <a:r>
              <a:rPr lang="hu-HU" dirty="0" smtClean="0"/>
              <a:t>.</a:t>
            </a:r>
          </a:p>
          <a:p>
            <a:r>
              <a:rPr lang="hu-HU" dirty="0"/>
              <a:t>A veszélyeztetettek számára az oltás feltétlenül javasolt.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Rózsahimlő (Rubeola)</a:t>
            </a:r>
            <a:endParaRPr lang="hu-HU" dirty="0"/>
          </a:p>
        </p:txBody>
      </p:sp>
      <p:pic>
        <p:nvPicPr>
          <p:cNvPr id="4098" name="Picture 2" descr="C:\Documents and Settings\Eniko\Asztal\rozsahimlonag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7652107" cy="40386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</TotalTime>
  <Words>229</Words>
  <Application>Microsoft Office PowerPoint</Application>
  <PresentationFormat>Diavetítés a képernyőre (4:3 oldalarány)</PresentationFormat>
  <Paragraphs>40</Paragraphs>
  <Slides>22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3" baseType="lpstr">
      <vt:lpstr>Loggia</vt:lpstr>
      <vt:lpstr>Védőoltások gyerekeknek </vt:lpstr>
      <vt:lpstr>2. dia</vt:lpstr>
      <vt:lpstr>3. dia</vt:lpstr>
      <vt:lpstr>Gyakori betegségek</vt:lpstr>
      <vt:lpstr>Bárányhimlő</vt:lpstr>
      <vt:lpstr>6. dia</vt:lpstr>
      <vt:lpstr>7. dia</vt:lpstr>
      <vt:lpstr>Megelőzése </vt:lpstr>
      <vt:lpstr>Rózsahimlő (Rubeola)</vt:lpstr>
      <vt:lpstr>10. dia</vt:lpstr>
      <vt:lpstr>11. dia</vt:lpstr>
      <vt:lpstr>Megelőzés</vt:lpstr>
      <vt:lpstr>Rotavírus</vt:lpstr>
      <vt:lpstr>14. dia</vt:lpstr>
      <vt:lpstr>Pneumococcus</vt:lpstr>
      <vt:lpstr>16. dia</vt:lpstr>
      <vt:lpstr>Meningococcus</vt:lpstr>
      <vt:lpstr>18. dia</vt:lpstr>
      <vt:lpstr>Fekete himlő</vt:lpstr>
      <vt:lpstr>20. dia</vt:lpstr>
      <vt:lpstr>21. dia</vt:lpstr>
      <vt:lpstr>Köszönöm a figyelmet!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Védőoltások gyerekeknek </dc:title>
  <dc:creator>Eniko</dc:creator>
  <cp:lastModifiedBy>Eniko</cp:lastModifiedBy>
  <cp:revision>6</cp:revision>
  <dcterms:created xsi:type="dcterms:W3CDTF">2017-02-10T13:23:39Z</dcterms:created>
  <dcterms:modified xsi:type="dcterms:W3CDTF">2017-02-10T14:17:49Z</dcterms:modified>
</cp:coreProperties>
</file>