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67" r:id="rId3"/>
    <p:sldId id="265" r:id="rId4"/>
    <p:sldId id="263" r:id="rId5"/>
    <p:sldId id="262" r:id="rId6"/>
    <p:sldId id="266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4E43AE-E506-4A15-A634-3847A05F7662}" type="datetimeFigureOut">
              <a:rPr lang="hu-HU" smtClean="0"/>
              <a:t>2016.03.30.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4E07794-E59B-4CCC-A140-92E22E59B51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971600" y="2496311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4000" dirty="0">
                <a:solidFill>
                  <a:schemeClr val="bg1"/>
                </a:solidFill>
              </a:rPr>
              <a:t>Érdekességek </a:t>
            </a:r>
            <a:r>
              <a:rPr lang="hu-HU" sz="4000" dirty="0" smtClean="0">
                <a:solidFill>
                  <a:schemeClr val="bg1"/>
                </a:solidFill>
              </a:rPr>
              <a:t> a  nagyvilágból</a:t>
            </a:r>
            <a:endParaRPr lang="hu-H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235543" y="948223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Franciaország</a:t>
            </a:r>
            <a:endParaRPr lang="hu-HU" dirty="0"/>
          </a:p>
        </p:txBody>
      </p:sp>
      <p:pic>
        <p:nvPicPr>
          <p:cNvPr id="7170" name="Picture 2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493" y="4098875"/>
            <a:ext cx="2866906" cy="2054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0" y="1556792"/>
            <a:ext cx="2497133" cy="209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églalap 2"/>
          <p:cNvSpPr/>
          <p:nvPr/>
        </p:nvSpPr>
        <p:spPr>
          <a:xfrm>
            <a:off x="3851920" y="1628800"/>
            <a:ext cx="45365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• Az etikett szülőhazája. A francia nyelv udvarias, a segítségével könnyű kapcsolatot teremteni.</a:t>
            </a:r>
          </a:p>
          <a:p>
            <a:r>
              <a:rPr lang="hu-HU" dirty="0" smtClean="0"/>
              <a:t>• A pontosság a hivatalos érintkezésben kötelező, a magánéletben lehet laza, lezser.</a:t>
            </a:r>
          </a:p>
          <a:p>
            <a:r>
              <a:rPr lang="hu-HU" dirty="0" smtClean="0"/>
              <a:t>• A franciák nagyon szeretik a virágot. A hölgyeket május 1-jén gyöngyvirággal köszöntik.</a:t>
            </a:r>
          </a:p>
          <a:p>
            <a:r>
              <a:rPr lang="hu-HU" dirty="0" smtClean="0"/>
              <a:t>• Büszkék a történelmükre és a művésze-tükre.</a:t>
            </a:r>
          </a:p>
          <a:p>
            <a:r>
              <a:rPr lang="hu-HU" dirty="0" smtClean="0"/>
              <a:t>• Csak a saját nyelvükön szeretnek beszélni, ellenben angolra váltanak, amennyiben nem találják megfelelőnek beszélgetőpartnerük franciatudását.</a:t>
            </a:r>
          </a:p>
          <a:p>
            <a:r>
              <a:rPr lang="hu-HU" dirty="0" smtClean="0"/>
              <a:t>• A konyhájuk világhírű, értékelik és becsülik a jóízű ételeket.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412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663" y="1338099"/>
            <a:ext cx="3203599" cy="21629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414" y="3845396"/>
            <a:ext cx="3319935" cy="26799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671035" y="940078"/>
            <a:ext cx="2760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Amerikai Egyesült Államok</a:t>
            </a:r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4225280" y="1703705"/>
            <a:ext cx="466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dirty="0" smtClean="0"/>
              <a:t>A </a:t>
            </a:r>
            <a:r>
              <a:rPr lang="hu-HU" sz="1200" b="1" dirty="0" smtClean="0"/>
              <a:t>társasági érintkezési normákra </a:t>
            </a:r>
            <a:r>
              <a:rPr lang="hu-HU" sz="1200" dirty="0" smtClean="0"/>
              <a:t>főleg az angol hatás jellemző, ismerik, és betartják az európai etikettet.</a:t>
            </a:r>
          </a:p>
          <a:p>
            <a:r>
              <a:rPr lang="hu-HU" sz="1200" dirty="0" smtClean="0"/>
              <a:t>•A kézfogás nem kötelező, a kézcsókot nem ismerik. </a:t>
            </a:r>
          </a:p>
          <a:p>
            <a:r>
              <a:rPr lang="hu-HU" sz="1200" dirty="0" smtClean="0"/>
              <a:t>•A pontosság kötelező. </a:t>
            </a:r>
          </a:p>
          <a:p>
            <a:endParaRPr lang="hu-HU" sz="1200" dirty="0" smtClean="0"/>
          </a:p>
          <a:p>
            <a:r>
              <a:rPr lang="hu-HU" sz="1200" b="1" dirty="0" smtClean="0"/>
              <a:t>Kalap</a:t>
            </a:r>
          </a:p>
          <a:p>
            <a:r>
              <a:rPr lang="hu-HU" sz="1200" dirty="0" smtClean="0"/>
              <a:t>• A kalapot a férfinak le kell vennie, ha bármilyen szobába belép, de a folyosón vagy a liftben viselheti. (Kivétel Texas)</a:t>
            </a:r>
          </a:p>
          <a:p>
            <a:r>
              <a:rPr lang="hu-HU" sz="1200" dirty="0" smtClean="0"/>
              <a:t>• Le kell venni továbbá istentisztelet alatt, az asztalnál és amikor a nemzeti himnuszt játsszák. Ezek a szabályok a nőkre is vonatkoznak.</a:t>
            </a:r>
          </a:p>
          <a:p>
            <a:r>
              <a:rPr lang="hu-HU" sz="1200" b="1" dirty="0" smtClean="0"/>
              <a:t>Étkezés</a:t>
            </a:r>
          </a:p>
          <a:p>
            <a:r>
              <a:rPr lang="hu-HU" sz="1200" dirty="0" smtClean="0"/>
              <a:t>• Csak olyan ételeket illik készíteni, amelyek a vendégeknek ízlenek, például vegetáriánus vendégeknek nem lehet húsételeket tálalni.</a:t>
            </a:r>
          </a:p>
          <a:p>
            <a:r>
              <a:rPr lang="hu-HU" sz="1200" dirty="0" smtClean="0"/>
              <a:t>• Jellemzően a házigazda/a meghívó kezdi el az étkezést.</a:t>
            </a:r>
          </a:p>
          <a:p>
            <a:r>
              <a:rPr lang="hu-HU" sz="1200" dirty="0" smtClean="0"/>
              <a:t>• Az asztalt elhagyni csak indokolt estben, elnézést kérve illik.</a:t>
            </a:r>
          </a:p>
          <a:p>
            <a:r>
              <a:rPr lang="hu-HU" sz="1200" dirty="0" smtClean="0"/>
              <a:t>• Az evőeszközöket másképp használják, mint az európaiak; a kanalat oldalról is szájukhoz emelik, a késsel feldarabolják a húst, mint a kisgyereknek, aztán a villát jobb kézben tartva folytatják az evést.</a:t>
            </a:r>
          </a:p>
          <a:p>
            <a:r>
              <a:rPr lang="hu-HU" sz="1200" b="1" dirty="0" smtClean="0"/>
              <a:t>Egyéb</a:t>
            </a:r>
          </a:p>
          <a:p>
            <a:r>
              <a:rPr lang="hu-HU" sz="1200" dirty="0" smtClean="0"/>
              <a:t>• Az előadás/társalgás közbeni unalmat el kell rejteni a száj elé tett kézzel.</a:t>
            </a:r>
          </a:p>
          <a:p>
            <a:r>
              <a:rPr lang="hu-HU" sz="1200" dirty="0" smtClean="0"/>
              <a:t>• Orrot fújni csak zsebkendőbe szabad és soha nem evés közben.</a:t>
            </a:r>
          </a:p>
          <a:p>
            <a:r>
              <a:rPr lang="hu-HU" sz="1200" dirty="0" smtClean="0"/>
              <a:t>• Köhögéskor, tüsszentéskor vagy böfögéskor zsebkendőt kell használni.</a:t>
            </a:r>
          </a:p>
          <a:p>
            <a:r>
              <a:rPr lang="hu-HU" sz="1200" dirty="0" smtClean="0"/>
              <a:t>•  Enni csak csukott szájjal, a legkisebb zajt okozva illik.</a:t>
            </a:r>
          </a:p>
          <a:p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53969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1039" y="1508125"/>
            <a:ext cx="2813872" cy="1920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706" y="3860249"/>
            <a:ext cx="2906827" cy="2305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églalap 2"/>
          <p:cNvSpPr/>
          <p:nvPr/>
        </p:nvSpPr>
        <p:spPr>
          <a:xfrm>
            <a:off x="971600" y="1009004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Arab országok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707904" y="1580014"/>
            <a:ext cx="49938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•</a:t>
            </a:r>
            <a:r>
              <a:rPr lang="hu-HU" sz="1600" dirty="0" smtClean="0"/>
              <a:t>A mecsetbe  csak cipő nélkül szabad belépni, a cipőt a talpával lefelé  a bejárat előtt kell hagyni.</a:t>
            </a:r>
          </a:p>
          <a:p>
            <a:r>
              <a:rPr lang="hu-HU" sz="1600" dirty="0" smtClean="0"/>
              <a:t>•Imádkozó  ember előtt nem szabad elhaladni.</a:t>
            </a:r>
          </a:p>
          <a:p>
            <a:r>
              <a:rPr lang="hu-HU" sz="1600" dirty="0" smtClean="0"/>
              <a:t>•Arab férfitól nem illik érdeklődni a felesége vagy a család nőtagja felől.</a:t>
            </a:r>
          </a:p>
          <a:p>
            <a:r>
              <a:rPr lang="hu-HU" sz="1600" dirty="0" smtClean="0"/>
              <a:t>•A vendéglátás általában nyilvános helyen (étterem, klub) történik.</a:t>
            </a:r>
          </a:p>
          <a:p>
            <a:r>
              <a:rPr lang="hu-HU" sz="1600" dirty="0" smtClean="0"/>
              <a:t>•Kutyát ábrázoló ajándék nem adható, mert a kutya - és a cipő - az iszlám országokban tisztátalan, társalgás közben ezeket a témákat kerülni kell.</a:t>
            </a:r>
          </a:p>
          <a:p>
            <a:r>
              <a:rPr lang="hu-HU" sz="1600" dirty="0" smtClean="0"/>
              <a:t>•A nők ne viseljenek mélyen kivágott, ujjatlan, a vállat szabadon hagyó vagy túl rövid ruhát, és nadrágot sem.</a:t>
            </a:r>
          </a:p>
          <a:p>
            <a:r>
              <a:rPr lang="hu-HU" sz="1600" dirty="0" smtClean="0"/>
              <a:t>•Fényképezni csak a megengedett helyeken szabad, és ott is csak diszkréten.</a:t>
            </a:r>
          </a:p>
          <a:p>
            <a:r>
              <a:rPr lang="hu-HU" sz="1600" dirty="0" smtClean="0"/>
              <a:t>•Az alku az araboknál kötelező.</a:t>
            </a:r>
          </a:p>
          <a:p>
            <a:r>
              <a:rPr lang="hu-HU" sz="1600" dirty="0" smtClean="0"/>
              <a:t>•Bort, szeszesitalt a muszlim nem ihat.</a:t>
            </a:r>
          </a:p>
          <a:p>
            <a:r>
              <a:rPr lang="hu-HU" sz="1600" dirty="0" smtClean="0"/>
              <a:t>•Enni csak jobb kézzel lehet, ballal nem, mert azt tisztátalan dolgokra használják.</a:t>
            </a:r>
          </a:p>
          <a:p>
            <a:r>
              <a:rPr lang="hu-HU" sz="1600" dirty="0" smtClean="0"/>
              <a:t>•A köszönés, üdvözlés szintén jobb kézzel történik.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5489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85" y="1055824"/>
            <a:ext cx="3548063" cy="538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3868948" y="1700808"/>
            <a:ext cx="4879516" cy="4311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680"/>
              </a:lnSpc>
              <a:spcAft>
                <a:spcPts val="12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>
                <a:latin typeface="Times New Roman"/>
                <a:ea typeface="Times New Roman"/>
              </a:rPr>
              <a:t>Afrikában a kultúrák és szokások szinte megszámlálhatatlanok. </a:t>
            </a:r>
            <a:endParaRPr lang="hu-HU" dirty="0" smtClean="0">
              <a:latin typeface="Times New Roman"/>
              <a:ea typeface="Times New Roman"/>
            </a:endParaRPr>
          </a:p>
          <a:p>
            <a:pPr lvl="0">
              <a:lnSpc>
                <a:spcPts val="1680"/>
              </a:lnSpc>
              <a:spcAft>
                <a:spcPts val="120"/>
              </a:spcAft>
              <a:buSzPts val="1000"/>
              <a:tabLst>
                <a:tab pos="457200" algn="l"/>
              </a:tabLst>
            </a:pPr>
            <a:endParaRPr lang="hu-HU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680"/>
              </a:lnSpc>
              <a:spcAft>
                <a:spcPts val="12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>
                <a:latin typeface="Times New Roman"/>
                <a:ea typeface="Times New Roman"/>
              </a:rPr>
              <a:t>Az afrikai embereknek nagyon fontos az etnikai hovatartozás, erre nagyon büszkék és egyben nagyon érzékenyek. Soha nem szabad a látszat alapján ítélni. </a:t>
            </a:r>
            <a:endParaRPr lang="hu-HU" dirty="0" smtClean="0">
              <a:latin typeface="Times New Roman"/>
              <a:ea typeface="Times New Roman"/>
            </a:endParaRPr>
          </a:p>
          <a:p>
            <a:pPr lvl="0">
              <a:lnSpc>
                <a:spcPts val="1680"/>
              </a:lnSpc>
              <a:spcAft>
                <a:spcPts val="120"/>
              </a:spcAft>
              <a:buSzPts val="1000"/>
              <a:tabLst>
                <a:tab pos="457200" algn="l"/>
              </a:tabLst>
            </a:pPr>
            <a:endParaRPr lang="hu-HU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680"/>
              </a:lnSpc>
              <a:spcAft>
                <a:spcPts val="12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>
                <a:latin typeface="Times New Roman"/>
                <a:ea typeface="Times New Roman"/>
              </a:rPr>
              <a:t>Egy hagyományos, törzsi ruhát viselő ember nem biztos, hogy tanulatlan. Nagy szerepet játszik az afrikaiak életében a szerencse, legyen az jó- vagy balszerencse.  Ezek a vallásra vagy a babonára vezethetőek vissza. </a:t>
            </a:r>
            <a:endParaRPr lang="hu-HU" dirty="0" smtClean="0">
              <a:latin typeface="Times New Roman"/>
              <a:ea typeface="Times New Roman"/>
            </a:endParaRPr>
          </a:p>
          <a:p>
            <a:pPr lvl="0">
              <a:lnSpc>
                <a:spcPts val="1680"/>
              </a:lnSpc>
              <a:spcAft>
                <a:spcPts val="120"/>
              </a:spcAft>
              <a:buSzPts val="1000"/>
              <a:tabLst>
                <a:tab pos="457200" algn="l"/>
              </a:tabLst>
            </a:pPr>
            <a:endParaRPr lang="hu-HU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680"/>
              </a:lnSpc>
              <a:spcAft>
                <a:spcPts val="12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>
                <a:latin typeface="Times New Roman"/>
                <a:ea typeface="Times New Roman"/>
              </a:rPr>
              <a:t>Megszokott az amulettek viselése, az afrikai emberek hite szerint ezek védenek a gonosz szellemek  ellen, vagy segítenek kihasználni a természet erőit, illetve javítják a viselőjük anyagi helyzetét.</a:t>
            </a:r>
            <a:endParaRPr lang="hu-HU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547664" y="870954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solidFill>
                  <a:prstClr val="black"/>
                </a:solidFill>
                <a:latin typeface="Times New Roman"/>
                <a:ea typeface="Times New Roman"/>
              </a:rPr>
              <a:t>Afrika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338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1534" y="1302965"/>
            <a:ext cx="3216355" cy="2774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621" y="4293097"/>
            <a:ext cx="3006173" cy="21602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1269140" y="846004"/>
            <a:ext cx="1148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Ausztrália</a:t>
            </a:r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3912975" y="1989995"/>
            <a:ext cx="48965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• Az ausztrálok nem azonosítják magukat a britekkel.</a:t>
            </a:r>
          </a:p>
          <a:p>
            <a:r>
              <a:rPr lang="hu-HU" dirty="0" smtClean="0"/>
              <a:t>• Nagyon udvariasak, közvetlenek, hamar tegeződnek. </a:t>
            </a:r>
          </a:p>
          <a:p>
            <a:r>
              <a:rPr lang="hu-HU" dirty="0" smtClean="0"/>
              <a:t>• Az ausztrál angol nyelv eltér az angoltól, nem szeretik, ha valaki mindenáron utánozni akarja a nyelvüket.</a:t>
            </a:r>
          </a:p>
          <a:p>
            <a:r>
              <a:rPr lang="hu-HU" dirty="0" smtClean="0"/>
              <a:t>• Az étkezés egyszerű, főleg steak, kenyeret nem esznek hozzá. </a:t>
            </a:r>
          </a:p>
          <a:p>
            <a:r>
              <a:rPr lang="hu-HU" dirty="0" smtClean="0"/>
              <a:t>• Borravaló csak a többletmunkáért jár, a taxisnak, fodrásznak, szállodai alkalmazottnak nem szokás adni, egyes helyeken pedig az alkalmazottaknak tiltott a borravaló elfogadása.</a:t>
            </a:r>
          </a:p>
          <a:p>
            <a:r>
              <a:rPr lang="hu-HU" dirty="0" smtClean="0"/>
              <a:t>• Közlekedéskor figyelni kell a kenguru-veszélyre.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293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91614" y="851504"/>
            <a:ext cx="66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India</a:t>
            </a:r>
            <a:endParaRPr lang="hu-H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779" y="1350127"/>
            <a:ext cx="2770597" cy="19991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287" y="3933056"/>
            <a:ext cx="3451582" cy="24601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églalap 2"/>
          <p:cNvSpPr/>
          <p:nvPr/>
        </p:nvSpPr>
        <p:spPr>
          <a:xfrm>
            <a:off x="3995936" y="1591047"/>
            <a:ext cx="49685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• Ebben a hatalmas országban mintegy 1650 nyelven beszélnek. „Indiai nyelv” nincs, a hivatalos nyelvek száma 15. Legnagyobb hívőszámú vallás a hindu.</a:t>
            </a:r>
          </a:p>
          <a:p>
            <a:r>
              <a:rPr lang="hu-HU" dirty="0" smtClean="0"/>
              <a:t>• A vendéget virágfüzérrel várják, azt a szállásra érkezésig vagy a repülőgép felszállásáig a vendég a nyakában viseli.</a:t>
            </a:r>
          </a:p>
          <a:p>
            <a:r>
              <a:rPr lang="hu-HU" dirty="0" smtClean="0"/>
              <a:t>• A nők viselete a körülbelül 5 méter hosszú szári, amely tarka, változatos.</a:t>
            </a:r>
          </a:p>
          <a:p>
            <a:r>
              <a:rPr lang="hu-HU" dirty="0" smtClean="0"/>
              <a:t>• A férfiak nagy melegben is hosszú nadrágot és inget vagy galléros pólót viselnek.</a:t>
            </a:r>
          </a:p>
          <a:p>
            <a:r>
              <a:rPr lang="hu-HU" dirty="0" smtClean="0"/>
              <a:t>• A hinduk nem ehetnek marhahúst, de szeszes italt ihatnak. Nagyon sokan vegetáriánusok.</a:t>
            </a:r>
          </a:p>
          <a:p>
            <a:r>
              <a:rPr lang="hu-HU" dirty="0" smtClean="0"/>
              <a:t>• Ha kézzel kell enni valamilyen ételt, ahhoz csak jobb kézzel szabad nyúlni.</a:t>
            </a:r>
          </a:p>
          <a:p>
            <a:r>
              <a:rPr lang="hu-HU" dirty="0" smtClean="0"/>
              <a:t>• Étkezés után </a:t>
            </a:r>
            <a:r>
              <a:rPr lang="hu-HU" smtClean="0"/>
              <a:t>citrommal illatosított, </a:t>
            </a:r>
            <a:r>
              <a:rPr lang="hu-HU" dirty="0" smtClean="0"/>
              <a:t>meleg vízzel lehet kezet mosni.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5437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363" y="4509120"/>
            <a:ext cx="3125948" cy="20977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142" y="1556791"/>
            <a:ext cx="3144389" cy="2475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3819193" y="1700808"/>
            <a:ext cx="5217301" cy="5068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A </a:t>
            </a:r>
            <a:r>
              <a:rPr lang="hu-HU" dirty="0" smtClean="0"/>
              <a:t> japánok legendásan </a:t>
            </a:r>
            <a:r>
              <a:rPr lang="hu-HU" dirty="0"/>
              <a:t>udvariasak, ezt másoktól is elvárják. </a:t>
            </a:r>
            <a:endParaRPr lang="hu-HU" dirty="0" smtClean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Egymással soha nem fognak kezet, helyette meghajolnak. </a:t>
            </a:r>
            <a:endParaRPr lang="hu-HU" dirty="0" smtClean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A nők bemutatása mindig a férfiak után következik, a kiszolgálásuk az asztalnál úgyszintén. </a:t>
            </a:r>
            <a:endParaRPr lang="hu-HU" dirty="0" smtClean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A humorukra a bölcsesség a jellemző, az európai vicceket nem értik</a:t>
            </a:r>
            <a:r>
              <a:rPr lang="hu-HU" dirty="0" smtClean="0"/>
              <a:t>.</a:t>
            </a:r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Evőpálcikákkal étkeznek, azokat nem illik az idősebbeket megelőzve felvenni. </a:t>
            </a:r>
            <a:endParaRPr lang="hu-HU" dirty="0" smtClean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Vendégségben a zöld tea utolsó kortyait szürcsölik, ezzel jelzik, hogy ízlik</a:t>
            </a:r>
            <a:r>
              <a:rPr lang="hu-HU" dirty="0" smtClean="0"/>
              <a:t>.</a:t>
            </a:r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 A böfögéssel az étel kiváló minőségét dicsérik</a:t>
            </a:r>
            <a:r>
              <a:rPr lang="hu-HU" dirty="0" smtClean="0"/>
              <a:t>.</a:t>
            </a:r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hu-HU" dirty="0"/>
          </a:p>
          <a:p>
            <a:pPr marL="342900" lvl="0" indent="-342900">
              <a:lnSpc>
                <a:spcPts val="168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/>
              <a:t>Szeretnek fényképezni, jegyzetelni.</a:t>
            </a:r>
          </a:p>
        </p:txBody>
      </p:sp>
      <p:sp>
        <p:nvSpPr>
          <p:cNvPr id="3" name="Téglalap 2"/>
          <p:cNvSpPr/>
          <p:nvPr/>
        </p:nvSpPr>
        <p:spPr>
          <a:xfrm>
            <a:off x="1403648" y="1052736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Japán</a:t>
            </a:r>
          </a:p>
        </p:txBody>
      </p:sp>
    </p:spTree>
    <p:extLst>
      <p:ext uri="{BB962C8B-B14F-4D97-AF65-F5344CB8AC3E}">
        <p14:creationId xmlns:p14="http://schemas.microsoft.com/office/powerpoint/2010/main" val="312510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5580112" y="5127511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Kovácsné Zsigri Csilla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453069" y="6427541"/>
            <a:ext cx="448224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900" dirty="0" smtClean="0"/>
              <a:t>Forrás: https</a:t>
            </a:r>
            <a:r>
              <a:rPr lang="hu-HU" sz="900" dirty="0"/>
              <a:t>://hu.wikipedia.org/wiki/Etikett_(nemzeti_saj%C3%A1toss%C3%A1gok)</a:t>
            </a:r>
          </a:p>
        </p:txBody>
      </p:sp>
    </p:spTree>
    <p:extLst>
      <p:ext uri="{BB962C8B-B14F-4D97-AF65-F5344CB8AC3E}">
        <p14:creationId xmlns:p14="http://schemas.microsoft.com/office/powerpoint/2010/main" val="2735636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llám">
  <a:themeElements>
    <a:clrScheme name="Hullá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Hullá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ullá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713</Words>
  <Application>Microsoft Office PowerPoint</Application>
  <PresentationFormat>Diavetítés a képernyőre (4:3 oldalarány)</PresentationFormat>
  <Paragraphs>80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Hullám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Csilla</dc:creator>
  <cp:lastModifiedBy>Csilla</cp:lastModifiedBy>
  <cp:revision>23</cp:revision>
  <dcterms:created xsi:type="dcterms:W3CDTF">2016-03-24T17:23:12Z</dcterms:created>
  <dcterms:modified xsi:type="dcterms:W3CDTF">2016-03-30T17:29:33Z</dcterms:modified>
</cp:coreProperties>
</file>