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AB89-581D-4ADB-8E20-E7D21900D3DE}" type="datetimeFigureOut">
              <a:rPr lang="hu-HU" smtClean="0"/>
              <a:t>2015.11.11.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6355D7-B99B-4D13-9F64-0C7A5E695BF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AB89-581D-4ADB-8E20-E7D21900D3DE}" type="datetimeFigureOut">
              <a:rPr lang="hu-HU" smtClean="0"/>
              <a:t>2015.11.11.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55D7-B99B-4D13-9F64-0C7A5E695BF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AB89-581D-4ADB-8E20-E7D21900D3DE}" type="datetimeFigureOut">
              <a:rPr lang="hu-HU" smtClean="0"/>
              <a:t>2015.11.11.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55D7-B99B-4D13-9F64-0C7A5E695BF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AB89-581D-4ADB-8E20-E7D21900D3DE}" type="datetimeFigureOut">
              <a:rPr lang="hu-HU" smtClean="0"/>
              <a:t>2015.11.11.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6355D7-B99B-4D13-9F64-0C7A5E695BF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AB89-581D-4ADB-8E20-E7D21900D3DE}" type="datetimeFigureOut">
              <a:rPr lang="hu-HU" smtClean="0"/>
              <a:t>2015.11.11.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55D7-B99B-4D13-9F64-0C7A5E695BF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AB89-581D-4ADB-8E20-E7D21900D3DE}" type="datetimeFigureOut">
              <a:rPr lang="hu-HU" smtClean="0"/>
              <a:t>2015.11.11.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55D7-B99B-4D13-9F64-0C7A5E695BF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AB89-581D-4ADB-8E20-E7D21900D3DE}" type="datetimeFigureOut">
              <a:rPr lang="hu-HU" smtClean="0"/>
              <a:t>2015.11.11.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6355D7-B99B-4D13-9F64-0C7A5E695BF7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AB89-581D-4ADB-8E20-E7D21900D3DE}" type="datetimeFigureOut">
              <a:rPr lang="hu-HU" smtClean="0"/>
              <a:t>2015.11.11.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55D7-B99B-4D13-9F64-0C7A5E695BF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AB89-581D-4ADB-8E20-E7D21900D3DE}" type="datetimeFigureOut">
              <a:rPr lang="hu-HU" smtClean="0"/>
              <a:t>2015.11.11.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55D7-B99B-4D13-9F64-0C7A5E695BF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AB89-581D-4ADB-8E20-E7D21900D3DE}" type="datetimeFigureOut">
              <a:rPr lang="hu-HU" smtClean="0"/>
              <a:t>2015.11.11.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55D7-B99B-4D13-9F64-0C7A5E695BF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AB89-581D-4ADB-8E20-E7D21900D3DE}" type="datetimeFigureOut">
              <a:rPr lang="hu-HU" smtClean="0"/>
              <a:t>2015.11.11.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55D7-B99B-4D13-9F64-0C7A5E695BF7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76AB89-581D-4ADB-8E20-E7D21900D3DE}" type="datetimeFigureOut">
              <a:rPr lang="hu-HU" smtClean="0"/>
              <a:t>2015.11.11.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6355D7-B99B-4D13-9F64-0C7A5E695BF7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59000" pencilSize="18"/>
                    </a14:imgEffect>
                    <a14:imgEffect>
                      <a14:sharpenSoften amoun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87624" y="1556792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hu-HU" sz="72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KVÍZ</a:t>
            </a:r>
            <a:r>
              <a:rPr lang="hu-HU" sz="4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1942 report" pitchFamily="1" charset="0"/>
              </a:rPr>
              <a:t/>
            </a:r>
            <a:br>
              <a:rPr lang="hu-HU" sz="4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1942 report" pitchFamily="1" charset="0"/>
              </a:rPr>
            </a:br>
            <a:r>
              <a:rPr lang="hu-HU" sz="4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1942 report" pitchFamily="1" charset="0"/>
              </a:rPr>
              <a:t>a</a:t>
            </a:r>
            <a:r>
              <a:rPr lang="hu-HU" sz="4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1942 report" pitchFamily="1" charset="0"/>
              </a:rPr>
              <a:t> Szitakötő folyóirat 2015-03 ősz számához</a:t>
            </a:r>
            <a:endParaRPr lang="hu-HU" sz="4000" b="1" dirty="0">
              <a:solidFill>
                <a:schemeClr val="tx1">
                  <a:lumMod val="90000"/>
                  <a:lumOff val="10000"/>
                </a:schemeClr>
              </a:solidFill>
              <a:latin typeface="1942 report" pitchFamily="1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47664" y="4077072"/>
            <a:ext cx="6400800" cy="1320552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solidFill>
                  <a:schemeClr val="tx2">
                    <a:lumMod val="50000"/>
                  </a:schemeClr>
                </a:solidFill>
                <a:latin typeface="Adobe Caslon Pro Bold" pitchFamily="18" charset="-18"/>
              </a:rPr>
              <a:t>Információk keresése publicisztikai szövegekben</a:t>
            </a:r>
          </a:p>
          <a:p>
            <a:pPr algn="ctr"/>
            <a:r>
              <a:rPr lang="hu-HU" sz="2000" b="1" dirty="0" smtClean="0">
                <a:solidFill>
                  <a:schemeClr val="tx2">
                    <a:lumMod val="50000"/>
                  </a:schemeClr>
                </a:solidFill>
                <a:latin typeface="Adobe Caslon Pro Bold" pitchFamily="18" charset="-18"/>
              </a:rPr>
              <a:t>2-3. osztály számára</a:t>
            </a:r>
            <a:endParaRPr lang="hu-HU" sz="2000" b="1" dirty="0">
              <a:solidFill>
                <a:schemeClr val="tx2">
                  <a:lumMod val="50000"/>
                </a:schemeClr>
              </a:solidFill>
              <a:latin typeface="Adobe Caslon Pro Bold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525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Gill Sans MT Condensed" panose="020B0506020104020203" pitchFamily="34" charset="-18"/>
              </a:rPr>
              <a:t>9. Hányadik oldalon találsz képet a találós kérdés megfejtéséről?</a:t>
            </a:r>
            <a:endParaRPr lang="hu-HU" dirty="0">
              <a:solidFill>
                <a:schemeClr val="accent3">
                  <a:lumMod val="50000"/>
                </a:schemeClr>
              </a:solidFill>
              <a:latin typeface="Gill Sans MT Condensed" panose="020B0506020104020203" pitchFamily="34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2800" dirty="0" smtClean="0">
              <a:latin typeface="Kozuka Gothic Pro B" pitchFamily="34" charset="-128"/>
              <a:ea typeface="Kozuka Gothic Pro B" pitchFamily="34" charset="-128"/>
            </a:endParaRPr>
          </a:p>
          <a:p>
            <a:pPr marL="0" indent="0" algn="ctr">
              <a:buNone/>
            </a:pPr>
            <a:r>
              <a:rPr lang="hu-HU" sz="2800" dirty="0" smtClean="0">
                <a:latin typeface="Kozuka Gothic Pro B" pitchFamily="34" charset="-128"/>
                <a:ea typeface="Kozuka Gothic Pro B" pitchFamily="34" charset="-128"/>
              </a:rPr>
              <a:t>                                             </a:t>
            </a:r>
            <a:r>
              <a:rPr lang="hu-HU" sz="2800" dirty="0" smtClean="0">
                <a:solidFill>
                  <a:schemeClr val="accent3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Hol vizet önt, </a:t>
            </a:r>
          </a:p>
          <a:p>
            <a:pPr marL="0" indent="0" algn="ctr">
              <a:buNone/>
            </a:pPr>
            <a:r>
              <a:rPr lang="hu-HU" sz="2800" dirty="0" smtClean="0">
                <a:solidFill>
                  <a:schemeClr val="accent3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                                              hol havat hint,</a:t>
            </a:r>
          </a:p>
          <a:p>
            <a:pPr marL="0" indent="0" algn="ctr">
              <a:buNone/>
            </a:pPr>
            <a:r>
              <a:rPr lang="hu-HU" sz="2800" dirty="0" smtClean="0">
                <a:solidFill>
                  <a:schemeClr val="accent3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                                               hol jeget szór fejedre,</a:t>
            </a:r>
          </a:p>
          <a:p>
            <a:pPr marL="0" indent="0" algn="ctr">
              <a:buNone/>
            </a:pPr>
            <a:r>
              <a:rPr lang="hu-HU" sz="2800" dirty="0" smtClean="0">
                <a:solidFill>
                  <a:schemeClr val="accent3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                                             s elszáll</a:t>
            </a:r>
          </a:p>
          <a:p>
            <a:pPr marL="0" indent="0" algn="ctr">
              <a:buNone/>
            </a:pPr>
            <a:r>
              <a:rPr lang="hu-HU" sz="2800" dirty="0" smtClean="0">
                <a:solidFill>
                  <a:schemeClr val="accent3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                                                - pedig szárnya sincsen – </a:t>
            </a:r>
          </a:p>
          <a:p>
            <a:pPr marL="0" indent="0" algn="ctr">
              <a:buNone/>
            </a:pPr>
            <a:r>
              <a:rPr lang="hu-HU" sz="2800" dirty="0" smtClean="0">
                <a:solidFill>
                  <a:schemeClr val="accent3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                                                 nyugatra vagy keletre.</a:t>
            </a:r>
            <a:endParaRPr lang="hu-HU" sz="2800" dirty="0">
              <a:solidFill>
                <a:schemeClr val="accent3">
                  <a:lumMod val="5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3885301" cy="260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Gill Sans MT Condensed" panose="020B0506020104020203" pitchFamily="34" charset="-18"/>
              </a:rPr>
              <a:t>10. Hányadik oldalon találsz képet a találós kérdés megfejtéséről?</a:t>
            </a:r>
            <a:endParaRPr lang="hu-HU" dirty="0">
              <a:solidFill>
                <a:schemeClr val="accent3">
                  <a:lumMod val="50000"/>
                </a:schemeClr>
              </a:solidFill>
              <a:latin typeface="Gill Sans MT Condensed" panose="020B0506020104020203" pitchFamily="34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sz="2800" dirty="0" smtClean="0">
              <a:latin typeface="Kozuka Gothic Pro B" pitchFamily="34" charset="-128"/>
              <a:ea typeface="Kozuka Gothic Pro B" pitchFamily="34" charset="-128"/>
            </a:endParaRPr>
          </a:p>
          <a:p>
            <a:pPr marL="0" indent="0">
              <a:buNone/>
            </a:pPr>
            <a:r>
              <a:rPr lang="hu-HU" sz="2800" dirty="0" smtClean="0">
                <a:latin typeface="Kozuka Gothic Pro B" pitchFamily="34" charset="-128"/>
                <a:ea typeface="Kozuka Gothic Pro B" pitchFamily="34" charset="-128"/>
              </a:rPr>
              <a:t>                                    Vas a feje, fa a lába,</a:t>
            </a:r>
          </a:p>
          <a:p>
            <a:pPr marL="0" indent="0">
              <a:buNone/>
            </a:pPr>
            <a:r>
              <a:rPr lang="hu-HU" sz="2800" dirty="0" smtClean="0">
                <a:latin typeface="Kozuka Gothic Pro B" pitchFamily="34" charset="-128"/>
                <a:ea typeface="Kozuka Gothic Pro B" pitchFamily="34" charset="-128"/>
              </a:rPr>
              <a:t>                            táncol az ember markában.</a:t>
            </a:r>
            <a:endParaRPr lang="hu-HU" sz="28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56992"/>
            <a:ext cx="5288454" cy="264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Gill Sans MT Condensed" panose="020B0506020104020203" pitchFamily="34" charset="-18"/>
              </a:rPr>
              <a:t>10+1 Milyen határidőig kell visszaküldeni a lapszámhoz tartozó feladványokat?</a:t>
            </a:r>
            <a:endParaRPr lang="hu-HU" dirty="0">
              <a:solidFill>
                <a:schemeClr val="accent3">
                  <a:lumMod val="50000"/>
                </a:schemeClr>
              </a:solidFill>
              <a:latin typeface="Gill Sans MT Condensed" panose="020B0506020104020203" pitchFamily="34" charset="-18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03" y="1554163"/>
            <a:ext cx="6337393" cy="4525962"/>
          </a:xfrm>
        </p:spPr>
      </p:pic>
    </p:spTree>
    <p:extLst>
      <p:ext uri="{BB962C8B-B14F-4D97-AF65-F5344CB8AC3E}">
        <p14:creationId xmlns:p14="http://schemas.microsoft.com/office/powerpoint/2010/main" val="19738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5373216"/>
            <a:ext cx="8458200" cy="1222375"/>
          </a:xfrm>
        </p:spPr>
        <p:txBody>
          <a:bodyPr>
            <a:normAutofit/>
          </a:bodyPr>
          <a:lstStyle/>
          <a:p>
            <a:r>
              <a:rPr lang="hu-HU" sz="1800" dirty="0" smtClean="0">
                <a:latin typeface="Centaur" panose="02030504050205020304" pitchFamily="18" charset="0"/>
              </a:rPr>
              <a:t> Források:</a:t>
            </a:r>
            <a:br>
              <a:rPr lang="hu-HU" sz="1800" dirty="0" smtClean="0">
                <a:latin typeface="Centaur" panose="02030504050205020304" pitchFamily="18" charset="0"/>
              </a:rPr>
            </a:br>
            <a:r>
              <a:rPr lang="hu-HU" sz="1800" dirty="0" smtClean="0">
                <a:latin typeface="Centaur" panose="02030504050205020304" pitchFamily="18" charset="0"/>
              </a:rPr>
              <a:t>- találós kérdések: Miért kacag a patak? 1700 találós kérdés; csengőkert kiadó</a:t>
            </a:r>
            <a:br>
              <a:rPr lang="hu-HU" sz="1800" dirty="0" smtClean="0">
                <a:latin typeface="Centaur" panose="02030504050205020304" pitchFamily="18" charset="0"/>
              </a:rPr>
            </a:br>
            <a:r>
              <a:rPr lang="hu-HU" sz="1800" dirty="0" smtClean="0">
                <a:latin typeface="Centaur" panose="02030504050205020304" pitchFamily="18" charset="0"/>
              </a:rPr>
              <a:t>- képek: szitakötő folyóirat; </a:t>
            </a:r>
            <a:r>
              <a:rPr lang="hu-HU" sz="1800" dirty="0" err="1" smtClean="0">
                <a:latin typeface="Centaur" panose="02030504050205020304" pitchFamily="18" charset="0"/>
              </a:rPr>
              <a:t>www.google.hu</a:t>
            </a:r>
            <a:endParaRPr lang="hu-HU" sz="1800" dirty="0">
              <a:latin typeface="Centaur" panose="020305040502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544" y="3356992"/>
            <a:ext cx="8458200" cy="1418456"/>
          </a:xfrm>
        </p:spPr>
        <p:txBody>
          <a:bodyPr/>
          <a:lstStyle/>
          <a:p>
            <a:r>
              <a:rPr lang="hu-HU" sz="1600" dirty="0" smtClean="0">
                <a:solidFill>
                  <a:schemeClr val="accent3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2015. </a:t>
            </a:r>
            <a:r>
              <a:rPr lang="hu-HU" sz="1600" dirty="0">
                <a:solidFill>
                  <a:schemeClr val="accent3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n</a:t>
            </a:r>
            <a:r>
              <a:rPr lang="hu-HU" sz="1600" dirty="0" smtClean="0">
                <a:solidFill>
                  <a:schemeClr val="accent3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ovember 10.</a:t>
            </a:r>
          </a:p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Készítette: Nagy Orsolya</a:t>
            </a:r>
          </a:p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Sárbogárdi Mészöly Géza Általános Iskola</a:t>
            </a:r>
            <a:endParaRPr lang="hu-HU" dirty="0">
              <a:solidFill>
                <a:schemeClr val="accent3">
                  <a:lumMod val="5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99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chemeClr val="bg2">
                    <a:lumMod val="50000"/>
                  </a:schemeClr>
                </a:solidFill>
                <a:latin typeface="Gill Sans MT Condensed" panose="020B0506020104020203" pitchFamily="34" charset="-18"/>
              </a:rPr>
              <a:t>1. Mi a kezedben tartott újság címe? </a:t>
            </a:r>
            <a:endParaRPr lang="hu-HU" dirty="0">
              <a:solidFill>
                <a:schemeClr val="bg2">
                  <a:lumMod val="50000"/>
                </a:schemeClr>
              </a:solidFill>
              <a:latin typeface="Gill Sans MT Condensed" panose="020B0506020104020203" pitchFamily="34" charset="-18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1628800"/>
            <a:ext cx="10188624" cy="8496944"/>
          </a:xfrm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36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43608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Gill Sans MT Condensed" panose="020B0506020104020203" pitchFamily="34" charset="-18"/>
              </a:rPr>
              <a:t>2. Hányadik számot tartod a kezedben? </a:t>
            </a:r>
            <a:b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Gill Sans MT Condensed" panose="020B0506020104020203" pitchFamily="34" charset="-18"/>
              </a:rPr>
            </a:br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Gill Sans MT Condensed" panose="020B0506020104020203" pitchFamily="34" charset="-18"/>
              </a:rPr>
              <a:t>                  2015 - __ ősz</a:t>
            </a:r>
            <a:endParaRPr lang="hu-HU" dirty="0">
              <a:solidFill>
                <a:schemeClr val="accent3">
                  <a:lumMod val="50000"/>
                </a:schemeClr>
              </a:solidFill>
              <a:latin typeface="Gill Sans MT Condensed" panose="020B0506020104020203" pitchFamily="34" charset="-18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5832648" cy="4128655"/>
          </a:xfrm>
        </p:spPr>
      </p:pic>
    </p:spTree>
    <p:extLst>
      <p:ext uri="{BB962C8B-B14F-4D97-AF65-F5344CB8AC3E}">
        <p14:creationId xmlns:p14="http://schemas.microsoft.com/office/powerpoint/2010/main" val="18191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  <a:effectLst>
            <a:reflection stA="0" endPos="65000" dist="50800" dir="5400000" sy="-100000" algn="bl" rotWithShape="0"/>
          </a:effectLst>
        </p:spPr>
        <p:txBody>
          <a:bodyPr>
            <a:noAutofit/>
          </a:bodyPr>
          <a:lstStyle/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Gill Sans MT Condensed" panose="020B0506020104020203" pitchFamily="34" charset="-18"/>
              </a:rPr>
              <a:t>3. Hányadik oldalon találod a következő cikket?</a:t>
            </a:r>
            <a:b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Gill Sans MT Condensed" panose="020B0506020104020203" pitchFamily="34" charset="-18"/>
              </a:rPr>
            </a:br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Gill Sans MT Condensed" panose="020B0506020104020203" pitchFamily="34" charset="-18"/>
              </a:rPr>
              <a:t>        „</a:t>
            </a:r>
            <a:r>
              <a:rPr lang="hu-HU" sz="4400" dirty="0" smtClean="0">
                <a:solidFill>
                  <a:schemeClr val="accent3">
                    <a:lumMod val="50000"/>
                  </a:schemeClr>
                </a:solidFill>
                <a:latin typeface="Gill Sans MT Condensed" panose="020B0506020104020203" pitchFamily="34" charset="-18"/>
              </a:rPr>
              <a:t>Ha eleged van a suliból”</a:t>
            </a:r>
            <a:endParaRPr lang="hu-HU" sz="4400" dirty="0">
              <a:solidFill>
                <a:schemeClr val="accent3">
                  <a:lumMod val="50000"/>
                </a:schemeClr>
              </a:solidFill>
              <a:latin typeface="Gill Sans MT Condensed" panose="020B0506020104020203" pitchFamily="34" charset="-18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5904656" cy="4176464"/>
          </a:xfrm>
        </p:spPr>
      </p:pic>
    </p:spTree>
    <p:extLst>
      <p:ext uri="{BB962C8B-B14F-4D97-AF65-F5344CB8AC3E}">
        <p14:creationId xmlns:p14="http://schemas.microsoft.com/office/powerpoint/2010/main" val="18688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Autofit/>
          </a:bodyPr>
          <a:lstStyle/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Gill Sans MT Condensed" panose="020B0506020104020203" pitchFamily="34" charset="-18"/>
              </a:rPr>
              <a:t>4. Hányadik oldalon találod a következő cikket?</a:t>
            </a:r>
            <a:b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Gill Sans MT Condensed" panose="020B0506020104020203" pitchFamily="34" charset="-18"/>
              </a:rPr>
            </a:br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Gill Sans MT Condensed" panose="020B0506020104020203" pitchFamily="34" charset="-18"/>
              </a:rPr>
              <a:t>                </a:t>
            </a:r>
            <a:r>
              <a:rPr lang="hu-HU" sz="4400" dirty="0" smtClean="0">
                <a:solidFill>
                  <a:schemeClr val="accent3">
                    <a:lumMod val="50000"/>
                  </a:schemeClr>
                </a:solidFill>
                <a:latin typeface="Gill Sans MT Condensed" panose="020B0506020104020203" pitchFamily="34" charset="-18"/>
              </a:rPr>
              <a:t>Barcza Katalin: Aranyalma</a:t>
            </a:r>
            <a:endParaRPr lang="hu-HU" sz="4400" dirty="0">
              <a:solidFill>
                <a:schemeClr val="accent3">
                  <a:lumMod val="50000"/>
                </a:schemeClr>
              </a:solidFill>
              <a:latin typeface="Gill Sans MT Condensed" panose="020B0506020104020203" pitchFamily="34" charset="-18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88840"/>
            <a:ext cx="4176464" cy="4176464"/>
          </a:xfrm>
        </p:spPr>
      </p:pic>
    </p:spTree>
    <p:extLst>
      <p:ext uri="{BB962C8B-B14F-4D97-AF65-F5344CB8AC3E}">
        <p14:creationId xmlns:p14="http://schemas.microsoft.com/office/powerpoint/2010/main" val="37319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1027584"/>
          </a:xfrm>
        </p:spPr>
        <p:txBody>
          <a:bodyPr>
            <a:noAutofit/>
          </a:bodyPr>
          <a:lstStyle/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Gill Sans MT Condensed" panose="020B0506020104020203" pitchFamily="34" charset="-18"/>
              </a:rPr>
              <a:t>5. Ki a szerzője a következő cikknek?</a:t>
            </a:r>
            <a:b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Gill Sans MT Condensed" panose="020B0506020104020203" pitchFamily="34" charset="-18"/>
              </a:rPr>
            </a:br>
            <a:r>
              <a:rPr lang="hu-HU" dirty="0">
                <a:solidFill>
                  <a:schemeClr val="accent3">
                    <a:lumMod val="50000"/>
                  </a:schemeClr>
                </a:solidFill>
                <a:latin typeface="Gill Sans MT Condensed" panose="020B0506020104020203" pitchFamily="34" charset="-18"/>
              </a:rPr>
              <a:t> </a:t>
            </a:r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Gill Sans MT Condensed" panose="020B0506020104020203" pitchFamily="34" charset="-18"/>
              </a:rPr>
              <a:t>                   „Gyerekjavító”</a:t>
            </a:r>
            <a:endParaRPr lang="hu-HU" dirty="0">
              <a:solidFill>
                <a:schemeClr val="accent3">
                  <a:lumMod val="50000"/>
                </a:schemeClr>
              </a:solidFill>
              <a:latin typeface="Gill Sans MT Condensed" panose="020B0506020104020203" pitchFamily="34" charset="-18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700808"/>
            <a:ext cx="9252520" cy="5640288"/>
          </a:xfrm>
        </p:spPr>
      </p:pic>
    </p:spTree>
    <p:extLst>
      <p:ext uri="{BB962C8B-B14F-4D97-AF65-F5344CB8AC3E}">
        <p14:creationId xmlns:p14="http://schemas.microsoft.com/office/powerpoint/2010/main" val="15303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1315616"/>
          </a:xfrm>
        </p:spPr>
        <p:txBody>
          <a:bodyPr>
            <a:noAutofit/>
          </a:bodyPr>
          <a:lstStyle/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Gill Sans MT Condensed" panose="020B0506020104020203" pitchFamily="34" charset="-18"/>
              </a:rPr>
              <a:t>6. Ki a szerzője a következő cikknek?</a:t>
            </a:r>
            <a:b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Gill Sans MT Condensed" panose="020B0506020104020203" pitchFamily="34" charset="-18"/>
              </a:rPr>
            </a:br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Gill Sans MT Condensed" panose="020B0506020104020203" pitchFamily="34" charset="-18"/>
              </a:rPr>
              <a:t>                       „Jutalom”</a:t>
            </a:r>
            <a:endParaRPr lang="hu-HU" dirty="0">
              <a:solidFill>
                <a:schemeClr val="accent3">
                  <a:lumMod val="50000"/>
                </a:schemeClr>
              </a:solidFill>
              <a:latin typeface="Gill Sans MT Condensed" panose="020B0506020104020203" pitchFamily="34" charset="-18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28800"/>
            <a:ext cx="3800822" cy="5067763"/>
          </a:xfrm>
        </p:spPr>
      </p:pic>
    </p:spTree>
    <p:extLst>
      <p:ext uri="{BB962C8B-B14F-4D97-AF65-F5344CB8AC3E}">
        <p14:creationId xmlns:p14="http://schemas.microsoft.com/office/powerpoint/2010/main" val="41723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1099592"/>
          </a:xfrm>
        </p:spPr>
        <p:txBody>
          <a:bodyPr>
            <a:noAutofit/>
          </a:bodyPr>
          <a:lstStyle/>
          <a:p>
            <a:pPr algn="ctr"/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Gill Sans MT Condensed" panose="020B0506020104020203" pitchFamily="34" charset="-18"/>
              </a:rPr>
              <a:t>7. Menyibe kerülne, ha egy évre szeretnél előfizetni az újságra?</a:t>
            </a:r>
            <a:endParaRPr lang="hu-HU" dirty="0">
              <a:solidFill>
                <a:schemeClr val="accent3">
                  <a:lumMod val="50000"/>
                </a:schemeClr>
              </a:solidFill>
              <a:latin typeface="Gill Sans MT Condensed" panose="020B0506020104020203" pitchFamily="34" charset="-18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8686800" cy="3312901"/>
          </a:xfrm>
        </p:spPr>
      </p:pic>
    </p:spTree>
    <p:extLst>
      <p:ext uri="{BB962C8B-B14F-4D97-AF65-F5344CB8AC3E}">
        <p14:creationId xmlns:p14="http://schemas.microsoft.com/office/powerpoint/2010/main" val="6316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Gill Sans MT Condensed" panose="020B0506020104020203" pitchFamily="34" charset="-18"/>
              </a:rPr>
              <a:t>8. Hányadik oldalon láthatod Borz Bácsit?</a:t>
            </a:r>
            <a:endParaRPr lang="hu-HU" dirty="0">
              <a:solidFill>
                <a:schemeClr val="accent3">
                  <a:lumMod val="50000"/>
                </a:schemeClr>
              </a:solidFill>
              <a:latin typeface="Gill Sans MT Condensed" panose="020B0506020104020203" pitchFamily="34" charset="-18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8840"/>
            <a:ext cx="6223370" cy="3816423"/>
          </a:xfrm>
        </p:spPr>
      </p:pic>
    </p:spTree>
    <p:extLst>
      <p:ext uri="{BB962C8B-B14F-4D97-AF65-F5344CB8AC3E}">
        <p14:creationId xmlns:p14="http://schemas.microsoft.com/office/powerpoint/2010/main" val="289738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Simuló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</TotalTime>
  <Words>177</Words>
  <Application>Microsoft Office PowerPoint</Application>
  <PresentationFormat>Diavetítés a képernyőre (4:3 oldalarány)</PresentationFormat>
  <Paragraphs>28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Túra</vt:lpstr>
      <vt:lpstr>KVÍZ a Szitakötő folyóirat 2015-03 ősz számához</vt:lpstr>
      <vt:lpstr>1. Mi a kezedben tartott újság címe? </vt:lpstr>
      <vt:lpstr>2. Hányadik számot tartod a kezedben?                    2015 - __ ősz</vt:lpstr>
      <vt:lpstr>3. Hányadik oldalon találod a következő cikket?         „Ha eleged van a suliból”</vt:lpstr>
      <vt:lpstr>4. Hányadik oldalon találod a következő cikket?                 Barcza Katalin: Aranyalma</vt:lpstr>
      <vt:lpstr>5. Ki a szerzője a következő cikknek?                     „Gyerekjavító”</vt:lpstr>
      <vt:lpstr>6. Ki a szerzője a következő cikknek?                        „Jutalom”</vt:lpstr>
      <vt:lpstr>7. Menyibe kerülne, ha egy évre szeretnél előfizetni az újságra?</vt:lpstr>
      <vt:lpstr>8. Hányadik oldalon láthatod Borz Bácsit?</vt:lpstr>
      <vt:lpstr>9. Hányadik oldalon találsz képet a találós kérdés megfejtéséről?</vt:lpstr>
      <vt:lpstr>10. Hányadik oldalon találsz képet a találós kérdés megfejtéséről?</vt:lpstr>
      <vt:lpstr>10+1 Milyen határidőig kell visszaküldeni a lapszámhoz tartozó feladványokat?</vt:lpstr>
      <vt:lpstr> Források: - találós kérdések: Miért kacag a patak? 1700 találós kérdés; csengőkert kiadó - képek: szitakötő folyóirat; www.google.hu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KVÍZ a Szitakötő folyóirat 2015-03 ősz számához</dc:title>
  <dc:creator>Orsi</dc:creator>
  <cp:lastModifiedBy>Orsi</cp:lastModifiedBy>
  <cp:revision>13</cp:revision>
  <dcterms:created xsi:type="dcterms:W3CDTF">2015-11-11T20:16:19Z</dcterms:created>
  <dcterms:modified xsi:type="dcterms:W3CDTF">2015-11-11T21:34:23Z</dcterms:modified>
</cp:coreProperties>
</file>